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533b9a4ec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2533b9a4ec_2_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3cc4bf78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63cc4bf78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3cc4bf78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63cc4bf781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3cc4bf78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63cc4bf78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3cc4bf78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63cc4bf78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3cc4bf78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63cc4bf781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3cc4bf78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63cc4bf781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533b9a4ec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2533b9a4ec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533b9a4ec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2533b9a4ec_2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3cc4bf7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63cc4bf78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894bf5e7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6894bf5e7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8d9b3f8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8d9b3f8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533b9a4ec_2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2533b9a4ec_2_2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63cc4bf78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63cc4bf78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3cc4bf78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63cc4bf78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2710107" y="2287020"/>
            <a:ext cx="3723785" cy="551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804945" y="3074815"/>
            <a:ext cx="5534109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186" y="2227190"/>
            <a:ext cx="100013" cy="10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186" y="2651053"/>
            <a:ext cx="100013" cy="10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186" y="3074915"/>
            <a:ext cx="100013" cy="10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186" y="3498777"/>
            <a:ext cx="100013" cy="1000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1707569" y="844137"/>
            <a:ext cx="5728861" cy="561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600">
                <a:solidFill>
                  <a:srgbClr val="F4F4E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707569" y="844137"/>
            <a:ext cx="5728861" cy="561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600">
                <a:solidFill>
                  <a:srgbClr val="F4F4E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719160" y="2240024"/>
            <a:ext cx="4563110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1707569" y="844137"/>
            <a:ext cx="5728861" cy="561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600">
                <a:solidFill>
                  <a:srgbClr val="F4F4E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1707569" y="844137"/>
            <a:ext cx="5728861" cy="561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600" u="none" cap="none" strike="noStrike">
                <a:solidFill>
                  <a:srgbClr val="F4F4E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719160" y="2240024"/>
            <a:ext cx="4563110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22" Type="http://schemas.openxmlformats.org/officeDocument/2006/relationships/image" Target="../media/image28.png"/><Relationship Id="rId21" Type="http://schemas.openxmlformats.org/officeDocument/2006/relationships/image" Target="../media/image19.png"/><Relationship Id="rId24" Type="http://schemas.openxmlformats.org/officeDocument/2006/relationships/image" Target="../media/image22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Relationship Id="rId26" Type="http://schemas.openxmlformats.org/officeDocument/2006/relationships/image" Target="../media/image31.png"/><Relationship Id="rId25" Type="http://schemas.openxmlformats.org/officeDocument/2006/relationships/image" Target="../media/image35.png"/><Relationship Id="rId27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4.png"/><Relationship Id="rId8" Type="http://schemas.openxmlformats.org/officeDocument/2006/relationships/image" Target="../media/image15.png"/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24.png"/><Relationship Id="rId12" Type="http://schemas.openxmlformats.org/officeDocument/2006/relationships/image" Target="../media/image11.png"/><Relationship Id="rId15" Type="http://schemas.openxmlformats.org/officeDocument/2006/relationships/image" Target="../media/image17.png"/><Relationship Id="rId14" Type="http://schemas.openxmlformats.org/officeDocument/2006/relationships/image" Target="../media/image7.png"/><Relationship Id="rId17" Type="http://schemas.openxmlformats.org/officeDocument/2006/relationships/image" Target="../media/image20.png"/><Relationship Id="rId16" Type="http://schemas.openxmlformats.org/officeDocument/2006/relationships/image" Target="../media/image25.png"/><Relationship Id="rId19" Type="http://schemas.openxmlformats.org/officeDocument/2006/relationships/image" Target="../media/image30.png"/><Relationship Id="rId18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esc.ny.gov/excelsio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tudentaid.ed.gov/sa/fafsa" TargetMode="External"/><Relationship Id="rId4" Type="http://schemas.openxmlformats.org/officeDocument/2006/relationships/hyperlink" Target="https://www.hesc.ny.gov/pay-for-college/apply-for-financial-aid/nys-tap/apply-for-tap.html" TargetMode="External"/><Relationship Id="rId5" Type="http://schemas.openxmlformats.org/officeDocument/2006/relationships/image" Target="../media/image32.png"/><Relationship Id="rId6" Type="http://schemas.openxmlformats.org/officeDocument/2006/relationships/hyperlink" Target="http://www.hesc.ny.gov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22" Type="http://schemas.openxmlformats.org/officeDocument/2006/relationships/image" Target="../media/image64.png"/><Relationship Id="rId21" Type="http://schemas.openxmlformats.org/officeDocument/2006/relationships/image" Target="../media/image47.png"/><Relationship Id="rId24" Type="http://schemas.openxmlformats.org/officeDocument/2006/relationships/image" Target="../media/image57.png"/><Relationship Id="rId23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Relationship Id="rId4" Type="http://schemas.openxmlformats.org/officeDocument/2006/relationships/hyperlink" Target="mailto:financial.aid@oswego.edu" TargetMode="External"/><Relationship Id="rId9" Type="http://schemas.openxmlformats.org/officeDocument/2006/relationships/image" Target="../media/image56.png"/><Relationship Id="rId26" Type="http://schemas.openxmlformats.org/officeDocument/2006/relationships/image" Target="../media/image65.png"/><Relationship Id="rId25" Type="http://schemas.openxmlformats.org/officeDocument/2006/relationships/image" Target="../media/image58.png"/><Relationship Id="rId28" Type="http://schemas.openxmlformats.org/officeDocument/2006/relationships/image" Target="../media/image61.png"/><Relationship Id="rId27" Type="http://schemas.openxmlformats.org/officeDocument/2006/relationships/image" Target="../media/image63.png"/><Relationship Id="rId5" Type="http://schemas.openxmlformats.org/officeDocument/2006/relationships/hyperlink" Target="mailto:financial.aid@oswego.edu" TargetMode="External"/><Relationship Id="rId6" Type="http://schemas.openxmlformats.org/officeDocument/2006/relationships/image" Target="../media/image37.png"/><Relationship Id="rId29" Type="http://schemas.openxmlformats.org/officeDocument/2006/relationships/image" Target="../media/image59.png"/><Relationship Id="rId7" Type="http://schemas.openxmlformats.org/officeDocument/2006/relationships/image" Target="../media/image41.png"/><Relationship Id="rId8" Type="http://schemas.openxmlformats.org/officeDocument/2006/relationships/image" Target="../media/image39.png"/><Relationship Id="rId30" Type="http://schemas.openxmlformats.org/officeDocument/2006/relationships/image" Target="../media/image62.png"/><Relationship Id="rId11" Type="http://schemas.openxmlformats.org/officeDocument/2006/relationships/image" Target="../media/image52.png"/><Relationship Id="rId10" Type="http://schemas.openxmlformats.org/officeDocument/2006/relationships/image" Target="../media/image54.png"/><Relationship Id="rId13" Type="http://schemas.openxmlformats.org/officeDocument/2006/relationships/image" Target="../media/image51.png"/><Relationship Id="rId12" Type="http://schemas.openxmlformats.org/officeDocument/2006/relationships/image" Target="../media/image40.png"/><Relationship Id="rId15" Type="http://schemas.openxmlformats.org/officeDocument/2006/relationships/image" Target="../media/image50.png"/><Relationship Id="rId14" Type="http://schemas.openxmlformats.org/officeDocument/2006/relationships/image" Target="../media/image53.png"/><Relationship Id="rId17" Type="http://schemas.openxmlformats.org/officeDocument/2006/relationships/image" Target="../media/image49.png"/><Relationship Id="rId16" Type="http://schemas.openxmlformats.org/officeDocument/2006/relationships/image" Target="../media/image55.png"/><Relationship Id="rId19" Type="http://schemas.openxmlformats.org/officeDocument/2006/relationships/image" Target="../media/image44.png"/><Relationship Id="rId18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0.png"/><Relationship Id="rId4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9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pic>
          <p:nvPicPr>
            <p:cNvPr id="95" name="Google Shape;9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1028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9"/>
            <p:cNvSpPr/>
            <p:nvPr/>
          </p:nvSpPr>
          <p:spPr>
            <a:xfrm>
              <a:off x="2897200" y="6358419"/>
              <a:ext cx="8705850" cy="76200"/>
            </a:xfrm>
            <a:custGeom>
              <a:rect b="b" l="l" r="r" t="t"/>
              <a:pathLst>
                <a:path extrusionOk="0" h="76200" w="8705850">
                  <a:moveTo>
                    <a:pt x="870584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705849" y="0"/>
                  </a:lnTo>
                  <a:lnTo>
                    <a:pt x="8705849" y="76199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</p:grpSp>
      <p:sp>
        <p:nvSpPr>
          <p:cNvPr id="97" name="Google Shape;97;p19"/>
          <p:cNvSpPr txBox="1"/>
          <p:nvPr/>
        </p:nvSpPr>
        <p:spPr>
          <a:xfrm>
            <a:off x="1442250" y="1478765"/>
            <a:ext cx="1949768" cy="22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Office of Financial Aid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442250" y="1769850"/>
            <a:ext cx="60318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850">
            <a:spAutoFit/>
          </a:bodyPr>
          <a:lstStyle/>
          <a:p>
            <a:pPr indent="0" lvl="0" marL="0" marR="0" rtl="0" algn="l">
              <a:lnSpc>
                <a:spcPct val="10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4F4E9"/>
                </a:solidFill>
              </a:rPr>
              <a:t>Financial Aid 101</a:t>
            </a:r>
            <a:endParaRPr b="1" sz="4300">
              <a:solidFill>
                <a:srgbClr val="F4F4E9"/>
              </a:solidFill>
            </a:endParaRPr>
          </a:p>
          <a:p>
            <a:pPr indent="0" lvl="0" marL="12700" marR="0" rtl="0" algn="l">
              <a:lnSpc>
                <a:spcPct val="10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F4F4E9"/>
              </a:solidFill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2111134" y="3798919"/>
            <a:ext cx="1995488" cy="465138"/>
          </a:xfrm>
          <a:custGeom>
            <a:rect b="b" l="l" r="r" t="t"/>
            <a:pathLst>
              <a:path extrusionOk="0" h="930275" w="3990975">
                <a:moveTo>
                  <a:pt x="878509" y="469557"/>
                </a:moveTo>
                <a:lnTo>
                  <a:pt x="876363" y="419620"/>
                </a:lnTo>
                <a:lnTo>
                  <a:pt x="869886" y="372630"/>
                </a:lnTo>
                <a:lnTo>
                  <a:pt x="859332" y="327406"/>
                </a:lnTo>
                <a:lnTo>
                  <a:pt x="844892" y="284187"/>
                </a:lnTo>
                <a:lnTo>
                  <a:pt x="826757" y="243179"/>
                </a:lnTo>
                <a:lnTo>
                  <a:pt x="805154" y="204609"/>
                </a:lnTo>
                <a:lnTo>
                  <a:pt x="780249" y="168668"/>
                </a:lnTo>
                <a:lnTo>
                  <a:pt x="752246" y="135610"/>
                </a:lnTo>
                <a:lnTo>
                  <a:pt x="750874" y="134289"/>
                </a:lnTo>
                <a:lnTo>
                  <a:pt x="750874" y="465455"/>
                </a:lnTo>
                <a:lnTo>
                  <a:pt x="748080" y="517042"/>
                </a:lnTo>
                <a:lnTo>
                  <a:pt x="739914" y="566267"/>
                </a:lnTo>
                <a:lnTo>
                  <a:pt x="726732" y="612736"/>
                </a:lnTo>
                <a:lnTo>
                  <a:pt x="708875" y="656043"/>
                </a:lnTo>
                <a:lnTo>
                  <a:pt x="686689" y="695769"/>
                </a:lnTo>
                <a:lnTo>
                  <a:pt x="660527" y="731507"/>
                </a:lnTo>
                <a:lnTo>
                  <a:pt x="630732" y="762863"/>
                </a:lnTo>
                <a:lnTo>
                  <a:pt x="597636" y="789432"/>
                </a:lnTo>
                <a:lnTo>
                  <a:pt x="561606" y="810793"/>
                </a:lnTo>
                <a:lnTo>
                  <a:pt x="522960" y="826554"/>
                </a:lnTo>
                <a:lnTo>
                  <a:pt x="482079" y="836320"/>
                </a:lnTo>
                <a:lnTo>
                  <a:pt x="439280" y="839660"/>
                </a:lnTo>
                <a:lnTo>
                  <a:pt x="396494" y="836295"/>
                </a:lnTo>
                <a:lnTo>
                  <a:pt x="355600" y="826477"/>
                </a:lnTo>
                <a:lnTo>
                  <a:pt x="316966" y="810615"/>
                </a:lnTo>
                <a:lnTo>
                  <a:pt x="280936" y="789152"/>
                </a:lnTo>
                <a:lnTo>
                  <a:pt x="247840" y="762482"/>
                </a:lnTo>
                <a:lnTo>
                  <a:pt x="218046" y="731037"/>
                </a:lnTo>
                <a:lnTo>
                  <a:pt x="191884" y="695236"/>
                </a:lnTo>
                <a:lnTo>
                  <a:pt x="169697" y="655485"/>
                </a:lnTo>
                <a:lnTo>
                  <a:pt x="151841" y="612216"/>
                </a:lnTo>
                <a:lnTo>
                  <a:pt x="138658" y="565835"/>
                </a:lnTo>
                <a:lnTo>
                  <a:pt x="130492" y="516775"/>
                </a:lnTo>
                <a:lnTo>
                  <a:pt x="127698" y="465569"/>
                </a:lnTo>
                <a:lnTo>
                  <a:pt x="130492" y="413562"/>
                </a:lnTo>
                <a:lnTo>
                  <a:pt x="138658" y="363994"/>
                </a:lnTo>
                <a:lnTo>
                  <a:pt x="151841" y="317271"/>
                </a:lnTo>
                <a:lnTo>
                  <a:pt x="169697" y="273773"/>
                </a:lnTo>
                <a:lnTo>
                  <a:pt x="191884" y="233908"/>
                </a:lnTo>
                <a:lnTo>
                  <a:pt x="218046" y="198081"/>
                </a:lnTo>
                <a:lnTo>
                  <a:pt x="247840" y="166674"/>
                </a:lnTo>
                <a:lnTo>
                  <a:pt x="280936" y="140081"/>
                </a:lnTo>
                <a:lnTo>
                  <a:pt x="316966" y="118706"/>
                </a:lnTo>
                <a:lnTo>
                  <a:pt x="355600" y="102946"/>
                </a:lnTo>
                <a:lnTo>
                  <a:pt x="396494" y="93205"/>
                </a:lnTo>
                <a:lnTo>
                  <a:pt x="439280" y="89865"/>
                </a:lnTo>
                <a:lnTo>
                  <a:pt x="482079" y="93243"/>
                </a:lnTo>
                <a:lnTo>
                  <a:pt x="522960" y="103073"/>
                </a:lnTo>
                <a:lnTo>
                  <a:pt x="561606" y="118948"/>
                </a:lnTo>
                <a:lnTo>
                  <a:pt x="597636" y="140449"/>
                </a:lnTo>
                <a:lnTo>
                  <a:pt x="630732" y="167182"/>
                </a:lnTo>
                <a:lnTo>
                  <a:pt x="660527" y="198704"/>
                </a:lnTo>
                <a:lnTo>
                  <a:pt x="686689" y="234619"/>
                </a:lnTo>
                <a:lnTo>
                  <a:pt x="708875" y="274497"/>
                </a:lnTo>
                <a:lnTo>
                  <a:pt x="726732" y="317944"/>
                </a:lnTo>
                <a:lnTo>
                  <a:pt x="739914" y="364528"/>
                </a:lnTo>
                <a:lnTo>
                  <a:pt x="748080" y="413829"/>
                </a:lnTo>
                <a:lnTo>
                  <a:pt x="750874" y="465455"/>
                </a:lnTo>
                <a:lnTo>
                  <a:pt x="750874" y="134289"/>
                </a:lnTo>
                <a:lnTo>
                  <a:pt x="721436" y="105689"/>
                </a:lnTo>
                <a:lnTo>
                  <a:pt x="687806" y="78968"/>
                </a:lnTo>
                <a:lnTo>
                  <a:pt x="651687" y="55765"/>
                </a:lnTo>
                <a:lnTo>
                  <a:pt x="613270" y="36296"/>
                </a:lnTo>
                <a:lnTo>
                  <a:pt x="572744" y="20789"/>
                </a:lnTo>
                <a:lnTo>
                  <a:pt x="530326" y="9448"/>
                </a:lnTo>
                <a:lnTo>
                  <a:pt x="486194" y="2476"/>
                </a:lnTo>
                <a:lnTo>
                  <a:pt x="440537" y="114"/>
                </a:lnTo>
                <a:lnTo>
                  <a:pt x="394868" y="2476"/>
                </a:lnTo>
                <a:lnTo>
                  <a:pt x="350647" y="9448"/>
                </a:lnTo>
                <a:lnTo>
                  <a:pt x="308102" y="20789"/>
                </a:lnTo>
                <a:lnTo>
                  <a:pt x="267449" y="36296"/>
                </a:lnTo>
                <a:lnTo>
                  <a:pt x="228879" y="55740"/>
                </a:lnTo>
                <a:lnTo>
                  <a:pt x="192595" y="78930"/>
                </a:lnTo>
                <a:lnTo>
                  <a:pt x="158813" y="105613"/>
                </a:lnTo>
                <a:lnTo>
                  <a:pt x="127584" y="135737"/>
                </a:lnTo>
                <a:lnTo>
                  <a:pt x="99352" y="168871"/>
                </a:lnTo>
                <a:lnTo>
                  <a:pt x="74218" y="204889"/>
                </a:lnTo>
                <a:lnTo>
                  <a:pt x="52387" y="243573"/>
                </a:lnTo>
                <a:lnTo>
                  <a:pt x="34074" y="284721"/>
                </a:lnTo>
                <a:lnTo>
                  <a:pt x="19469" y="328104"/>
                </a:lnTo>
                <a:lnTo>
                  <a:pt x="8788" y="373507"/>
                </a:lnTo>
                <a:lnTo>
                  <a:pt x="2235" y="420738"/>
                </a:lnTo>
                <a:lnTo>
                  <a:pt x="0" y="469557"/>
                </a:lnTo>
                <a:lnTo>
                  <a:pt x="2552" y="519811"/>
                </a:lnTo>
                <a:lnTo>
                  <a:pt x="10045" y="568464"/>
                </a:lnTo>
                <a:lnTo>
                  <a:pt x="22212" y="615251"/>
                </a:lnTo>
                <a:lnTo>
                  <a:pt x="38798" y="659879"/>
                </a:lnTo>
                <a:lnTo>
                  <a:pt x="59550" y="702081"/>
                </a:lnTo>
                <a:lnTo>
                  <a:pt x="84201" y="741578"/>
                </a:lnTo>
                <a:lnTo>
                  <a:pt x="112496" y="778090"/>
                </a:lnTo>
                <a:lnTo>
                  <a:pt x="144195" y="811352"/>
                </a:lnTo>
                <a:lnTo>
                  <a:pt x="179019" y="841070"/>
                </a:lnTo>
                <a:lnTo>
                  <a:pt x="216712" y="866990"/>
                </a:lnTo>
                <a:lnTo>
                  <a:pt x="257022" y="888809"/>
                </a:lnTo>
                <a:lnTo>
                  <a:pt x="299694" y="906259"/>
                </a:lnTo>
                <a:lnTo>
                  <a:pt x="344462" y="919060"/>
                </a:lnTo>
                <a:lnTo>
                  <a:pt x="391083" y="926960"/>
                </a:lnTo>
                <a:lnTo>
                  <a:pt x="439280" y="929652"/>
                </a:lnTo>
                <a:lnTo>
                  <a:pt x="487489" y="926973"/>
                </a:lnTo>
                <a:lnTo>
                  <a:pt x="534098" y="919124"/>
                </a:lnTo>
                <a:lnTo>
                  <a:pt x="578878" y="906373"/>
                </a:lnTo>
                <a:lnTo>
                  <a:pt x="621550" y="888987"/>
                </a:lnTo>
                <a:lnTo>
                  <a:pt x="661860" y="867232"/>
                </a:lnTo>
                <a:lnTo>
                  <a:pt x="699554" y="841387"/>
                </a:lnTo>
                <a:lnTo>
                  <a:pt x="701573" y="839660"/>
                </a:lnTo>
                <a:lnTo>
                  <a:pt x="734377" y="811695"/>
                </a:lnTo>
                <a:lnTo>
                  <a:pt x="766076" y="778433"/>
                </a:lnTo>
                <a:lnTo>
                  <a:pt x="794372" y="741870"/>
                </a:lnTo>
                <a:lnTo>
                  <a:pt x="819023" y="702284"/>
                </a:lnTo>
                <a:lnTo>
                  <a:pt x="839774" y="659930"/>
                </a:lnTo>
                <a:lnTo>
                  <a:pt x="856361" y="615073"/>
                </a:lnTo>
                <a:lnTo>
                  <a:pt x="868527" y="567982"/>
                </a:lnTo>
                <a:lnTo>
                  <a:pt x="876020" y="518934"/>
                </a:lnTo>
                <a:lnTo>
                  <a:pt x="878509" y="469557"/>
                </a:lnTo>
                <a:close/>
              </a:path>
              <a:path extrusionOk="0" h="930275" w="3990975">
                <a:moveTo>
                  <a:pt x="1443964" y="238937"/>
                </a:moveTo>
                <a:lnTo>
                  <a:pt x="1443621" y="238226"/>
                </a:lnTo>
                <a:lnTo>
                  <a:pt x="1443621" y="238937"/>
                </a:lnTo>
                <a:lnTo>
                  <a:pt x="1443964" y="238937"/>
                </a:lnTo>
                <a:close/>
              </a:path>
              <a:path extrusionOk="0" h="930275" w="3990975">
                <a:moveTo>
                  <a:pt x="1504492" y="665391"/>
                </a:moveTo>
                <a:lnTo>
                  <a:pt x="1501203" y="625119"/>
                </a:lnTo>
                <a:lnTo>
                  <a:pt x="1473606" y="555167"/>
                </a:lnTo>
                <a:lnTo>
                  <a:pt x="1448396" y="524522"/>
                </a:lnTo>
                <a:lnTo>
                  <a:pt x="1415008" y="496163"/>
                </a:lnTo>
                <a:lnTo>
                  <a:pt x="1372997" y="469582"/>
                </a:lnTo>
                <a:lnTo>
                  <a:pt x="1321917" y="444334"/>
                </a:lnTo>
                <a:lnTo>
                  <a:pt x="1261325" y="419938"/>
                </a:lnTo>
                <a:lnTo>
                  <a:pt x="1204620" y="399249"/>
                </a:lnTo>
                <a:lnTo>
                  <a:pt x="1162126" y="382930"/>
                </a:lnTo>
                <a:lnTo>
                  <a:pt x="1112266" y="360972"/>
                </a:lnTo>
                <a:lnTo>
                  <a:pt x="1077226" y="337781"/>
                </a:lnTo>
                <a:lnTo>
                  <a:pt x="1040993" y="278739"/>
                </a:lnTo>
                <a:lnTo>
                  <a:pt x="1036993" y="238937"/>
                </a:lnTo>
                <a:lnTo>
                  <a:pt x="1043241" y="198564"/>
                </a:lnTo>
                <a:lnTo>
                  <a:pt x="1060970" y="162788"/>
                </a:lnTo>
                <a:lnTo>
                  <a:pt x="1088707" y="132829"/>
                </a:lnTo>
                <a:lnTo>
                  <a:pt x="1124953" y="109905"/>
                </a:lnTo>
                <a:lnTo>
                  <a:pt x="1168209" y="95250"/>
                </a:lnTo>
                <a:lnTo>
                  <a:pt x="1217002" y="90093"/>
                </a:lnTo>
                <a:lnTo>
                  <a:pt x="1269720" y="94602"/>
                </a:lnTo>
                <a:lnTo>
                  <a:pt x="1317320" y="107823"/>
                </a:lnTo>
                <a:lnTo>
                  <a:pt x="1359179" y="129324"/>
                </a:lnTo>
                <a:lnTo>
                  <a:pt x="1394663" y="158635"/>
                </a:lnTo>
                <a:lnTo>
                  <a:pt x="1423136" y="195326"/>
                </a:lnTo>
                <a:lnTo>
                  <a:pt x="1443621" y="238226"/>
                </a:lnTo>
                <a:lnTo>
                  <a:pt x="1443621" y="90093"/>
                </a:lnTo>
                <a:lnTo>
                  <a:pt x="1443621" y="50063"/>
                </a:lnTo>
                <a:lnTo>
                  <a:pt x="1443621" y="23266"/>
                </a:lnTo>
                <a:lnTo>
                  <a:pt x="1437424" y="35344"/>
                </a:lnTo>
                <a:lnTo>
                  <a:pt x="1430616" y="43675"/>
                </a:lnTo>
                <a:lnTo>
                  <a:pt x="1422577" y="48514"/>
                </a:lnTo>
                <a:lnTo>
                  <a:pt x="1412659" y="50063"/>
                </a:lnTo>
                <a:lnTo>
                  <a:pt x="1404429" y="49034"/>
                </a:lnTo>
                <a:lnTo>
                  <a:pt x="1393012" y="45872"/>
                </a:lnTo>
                <a:lnTo>
                  <a:pt x="1377327" y="40436"/>
                </a:lnTo>
                <a:lnTo>
                  <a:pt x="1356233" y="32613"/>
                </a:lnTo>
                <a:lnTo>
                  <a:pt x="1316202" y="16865"/>
                </a:lnTo>
                <a:lnTo>
                  <a:pt x="1281976" y="6997"/>
                </a:lnTo>
                <a:lnTo>
                  <a:pt x="1249286" y="1905"/>
                </a:lnTo>
                <a:lnTo>
                  <a:pt x="1213802" y="457"/>
                </a:lnTo>
                <a:lnTo>
                  <a:pt x="1163281" y="3606"/>
                </a:lnTo>
                <a:lnTo>
                  <a:pt x="1115987" y="12776"/>
                </a:lnTo>
                <a:lnTo>
                  <a:pt x="1072413" y="27546"/>
                </a:lnTo>
                <a:lnTo>
                  <a:pt x="1033056" y="47498"/>
                </a:lnTo>
                <a:lnTo>
                  <a:pt x="998397" y="72224"/>
                </a:lnTo>
                <a:lnTo>
                  <a:pt x="968946" y="101282"/>
                </a:lnTo>
                <a:lnTo>
                  <a:pt x="945184" y="134277"/>
                </a:lnTo>
                <a:lnTo>
                  <a:pt x="927608" y="170776"/>
                </a:lnTo>
                <a:lnTo>
                  <a:pt x="916698" y="210362"/>
                </a:lnTo>
                <a:lnTo>
                  <a:pt x="912952" y="252628"/>
                </a:lnTo>
                <a:lnTo>
                  <a:pt x="916178" y="295605"/>
                </a:lnTo>
                <a:lnTo>
                  <a:pt x="926109" y="334302"/>
                </a:lnTo>
                <a:lnTo>
                  <a:pt x="943203" y="369189"/>
                </a:lnTo>
                <a:lnTo>
                  <a:pt x="967867" y="400748"/>
                </a:lnTo>
                <a:lnTo>
                  <a:pt x="1000518" y="429488"/>
                </a:lnTo>
                <a:lnTo>
                  <a:pt x="1041615" y="455866"/>
                </a:lnTo>
                <a:lnTo>
                  <a:pt x="1091552" y="480390"/>
                </a:lnTo>
                <a:lnTo>
                  <a:pt x="1150759" y="503542"/>
                </a:lnTo>
                <a:lnTo>
                  <a:pt x="1221435" y="529310"/>
                </a:lnTo>
                <a:lnTo>
                  <a:pt x="1271689" y="549783"/>
                </a:lnTo>
                <a:lnTo>
                  <a:pt x="1306817" y="567232"/>
                </a:lnTo>
                <a:lnTo>
                  <a:pt x="1343380" y="593813"/>
                </a:lnTo>
                <a:lnTo>
                  <a:pt x="1369212" y="630224"/>
                </a:lnTo>
                <a:lnTo>
                  <a:pt x="1380985" y="673265"/>
                </a:lnTo>
                <a:lnTo>
                  <a:pt x="1381480" y="688200"/>
                </a:lnTo>
                <a:lnTo>
                  <a:pt x="1374965" y="730631"/>
                </a:lnTo>
                <a:lnTo>
                  <a:pt x="1356245" y="767435"/>
                </a:lnTo>
                <a:lnTo>
                  <a:pt x="1326553" y="797687"/>
                </a:lnTo>
                <a:lnTo>
                  <a:pt x="1287132" y="820445"/>
                </a:lnTo>
                <a:lnTo>
                  <a:pt x="1239189" y="834783"/>
                </a:lnTo>
                <a:lnTo>
                  <a:pt x="1183995" y="839774"/>
                </a:lnTo>
                <a:lnTo>
                  <a:pt x="1134732" y="836663"/>
                </a:lnTo>
                <a:lnTo>
                  <a:pt x="1089469" y="827354"/>
                </a:lnTo>
                <a:lnTo>
                  <a:pt x="1048245" y="811898"/>
                </a:lnTo>
                <a:lnTo>
                  <a:pt x="1011123" y="790346"/>
                </a:lnTo>
                <a:lnTo>
                  <a:pt x="978128" y="762736"/>
                </a:lnTo>
                <a:lnTo>
                  <a:pt x="949312" y="729132"/>
                </a:lnTo>
                <a:lnTo>
                  <a:pt x="924712" y="689559"/>
                </a:lnTo>
                <a:lnTo>
                  <a:pt x="924712" y="904100"/>
                </a:lnTo>
                <a:lnTo>
                  <a:pt x="929220" y="890397"/>
                </a:lnTo>
                <a:lnTo>
                  <a:pt x="936205" y="879805"/>
                </a:lnTo>
                <a:lnTo>
                  <a:pt x="945197" y="872985"/>
                </a:lnTo>
                <a:lnTo>
                  <a:pt x="955675" y="870572"/>
                </a:lnTo>
                <a:lnTo>
                  <a:pt x="963676" y="870699"/>
                </a:lnTo>
                <a:lnTo>
                  <a:pt x="971283" y="872490"/>
                </a:lnTo>
                <a:lnTo>
                  <a:pt x="978509" y="875931"/>
                </a:lnTo>
                <a:lnTo>
                  <a:pt x="1042936" y="901877"/>
                </a:lnTo>
                <a:lnTo>
                  <a:pt x="1095870" y="918400"/>
                </a:lnTo>
                <a:lnTo>
                  <a:pt x="1144536" y="927112"/>
                </a:lnTo>
                <a:lnTo>
                  <a:pt x="1196098" y="929652"/>
                </a:lnTo>
                <a:lnTo>
                  <a:pt x="1248676" y="926452"/>
                </a:lnTo>
                <a:lnTo>
                  <a:pt x="1297609" y="917092"/>
                </a:lnTo>
                <a:lnTo>
                  <a:pt x="1342453" y="901966"/>
                </a:lnTo>
                <a:lnTo>
                  <a:pt x="1382763" y="881430"/>
                </a:lnTo>
                <a:lnTo>
                  <a:pt x="1418107" y="855853"/>
                </a:lnTo>
                <a:lnTo>
                  <a:pt x="1434007" y="839774"/>
                </a:lnTo>
                <a:lnTo>
                  <a:pt x="1448015" y="825614"/>
                </a:lnTo>
                <a:lnTo>
                  <a:pt x="1472057" y="791070"/>
                </a:lnTo>
                <a:lnTo>
                  <a:pt x="1489773" y="752602"/>
                </a:lnTo>
                <a:lnTo>
                  <a:pt x="1500746" y="710590"/>
                </a:lnTo>
                <a:lnTo>
                  <a:pt x="1504492" y="665391"/>
                </a:lnTo>
                <a:close/>
              </a:path>
              <a:path extrusionOk="0" h="930275" w="3990975">
                <a:moveTo>
                  <a:pt x="3207270" y="775335"/>
                </a:moveTo>
                <a:lnTo>
                  <a:pt x="3194088" y="801649"/>
                </a:lnTo>
                <a:lnTo>
                  <a:pt x="3178403" y="817626"/>
                </a:lnTo>
                <a:lnTo>
                  <a:pt x="3156674" y="825550"/>
                </a:lnTo>
                <a:lnTo>
                  <a:pt x="3125381" y="827684"/>
                </a:lnTo>
                <a:lnTo>
                  <a:pt x="2775635" y="827684"/>
                </a:lnTo>
                <a:lnTo>
                  <a:pt x="2775635" y="490994"/>
                </a:lnTo>
                <a:lnTo>
                  <a:pt x="3077870" y="490994"/>
                </a:lnTo>
                <a:lnTo>
                  <a:pt x="3104045" y="492937"/>
                </a:lnTo>
                <a:lnTo>
                  <a:pt x="3123057" y="499541"/>
                </a:lnTo>
                <a:lnTo>
                  <a:pt x="3136252" y="511924"/>
                </a:lnTo>
                <a:lnTo>
                  <a:pt x="3145028" y="531253"/>
                </a:lnTo>
                <a:lnTo>
                  <a:pt x="3145028" y="490994"/>
                </a:lnTo>
                <a:lnTo>
                  <a:pt x="3145028" y="406488"/>
                </a:lnTo>
                <a:lnTo>
                  <a:pt x="3145028" y="364972"/>
                </a:lnTo>
                <a:lnTo>
                  <a:pt x="3135376" y="385025"/>
                </a:lnTo>
                <a:lnTo>
                  <a:pt x="3123209" y="397789"/>
                </a:lnTo>
                <a:lnTo>
                  <a:pt x="3106509" y="404520"/>
                </a:lnTo>
                <a:lnTo>
                  <a:pt x="3083229" y="406488"/>
                </a:lnTo>
                <a:lnTo>
                  <a:pt x="2775635" y="406488"/>
                </a:lnTo>
                <a:lnTo>
                  <a:pt x="2775635" y="102069"/>
                </a:lnTo>
                <a:lnTo>
                  <a:pt x="3114065" y="102069"/>
                </a:lnTo>
                <a:lnTo>
                  <a:pt x="3142183" y="104355"/>
                </a:lnTo>
                <a:lnTo>
                  <a:pt x="3161728" y="112293"/>
                </a:lnTo>
                <a:lnTo>
                  <a:pt x="3175241" y="127533"/>
                </a:lnTo>
                <a:lnTo>
                  <a:pt x="3185236" y="151688"/>
                </a:lnTo>
                <a:lnTo>
                  <a:pt x="3185236" y="102069"/>
                </a:lnTo>
                <a:lnTo>
                  <a:pt x="3185236" y="17564"/>
                </a:lnTo>
                <a:lnTo>
                  <a:pt x="2641727" y="17564"/>
                </a:lnTo>
                <a:lnTo>
                  <a:pt x="2642120" y="17335"/>
                </a:lnTo>
                <a:lnTo>
                  <a:pt x="2472842" y="17335"/>
                </a:lnTo>
                <a:lnTo>
                  <a:pt x="2488831" y="25781"/>
                </a:lnTo>
                <a:lnTo>
                  <a:pt x="2499182" y="35610"/>
                </a:lnTo>
                <a:lnTo>
                  <a:pt x="2504757" y="47713"/>
                </a:lnTo>
                <a:lnTo>
                  <a:pt x="2506421" y="62953"/>
                </a:lnTo>
                <a:lnTo>
                  <a:pt x="2506053" y="69405"/>
                </a:lnTo>
                <a:lnTo>
                  <a:pt x="2505252" y="75806"/>
                </a:lnTo>
                <a:lnTo>
                  <a:pt x="2504046" y="82130"/>
                </a:lnTo>
                <a:lnTo>
                  <a:pt x="2502433" y="88392"/>
                </a:lnTo>
                <a:lnTo>
                  <a:pt x="2339898" y="772706"/>
                </a:lnTo>
                <a:lnTo>
                  <a:pt x="2108822" y="17564"/>
                </a:lnTo>
                <a:lnTo>
                  <a:pt x="2032190" y="17564"/>
                </a:lnTo>
                <a:lnTo>
                  <a:pt x="1797011" y="764159"/>
                </a:lnTo>
                <a:lnTo>
                  <a:pt x="1635848" y="88163"/>
                </a:lnTo>
                <a:lnTo>
                  <a:pt x="1633969" y="78854"/>
                </a:lnTo>
                <a:lnTo>
                  <a:pt x="1632445" y="69494"/>
                </a:lnTo>
                <a:lnTo>
                  <a:pt x="1631289" y="60096"/>
                </a:lnTo>
                <a:lnTo>
                  <a:pt x="1630476" y="50634"/>
                </a:lnTo>
                <a:lnTo>
                  <a:pt x="1632077" y="38976"/>
                </a:lnTo>
                <a:lnTo>
                  <a:pt x="1637220" y="29845"/>
                </a:lnTo>
                <a:lnTo>
                  <a:pt x="1646377" y="22733"/>
                </a:lnTo>
                <a:lnTo>
                  <a:pt x="1660055" y="17106"/>
                </a:lnTo>
                <a:lnTo>
                  <a:pt x="1462570" y="17106"/>
                </a:lnTo>
                <a:lnTo>
                  <a:pt x="1494955" y="42735"/>
                </a:lnTo>
                <a:lnTo>
                  <a:pt x="1512265" y="93522"/>
                </a:lnTo>
                <a:lnTo>
                  <a:pt x="1708378" y="918806"/>
                </a:lnTo>
                <a:lnTo>
                  <a:pt x="1835505" y="918806"/>
                </a:lnTo>
                <a:lnTo>
                  <a:pt x="2051723" y="228104"/>
                </a:lnTo>
                <a:lnTo>
                  <a:pt x="2263140" y="918349"/>
                </a:lnTo>
                <a:lnTo>
                  <a:pt x="2394381" y="918349"/>
                </a:lnTo>
                <a:lnTo>
                  <a:pt x="2588552" y="93522"/>
                </a:lnTo>
                <a:lnTo>
                  <a:pt x="2607703" y="43967"/>
                </a:lnTo>
                <a:lnTo>
                  <a:pt x="2631821" y="23469"/>
                </a:lnTo>
                <a:lnTo>
                  <a:pt x="2634145" y="24396"/>
                </a:lnTo>
                <a:lnTo>
                  <a:pt x="2645372" y="36004"/>
                </a:lnTo>
                <a:lnTo>
                  <a:pt x="2651544" y="54165"/>
                </a:lnTo>
                <a:lnTo>
                  <a:pt x="2653423" y="80632"/>
                </a:lnTo>
                <a:lnTo>
                  <a:pt x="2653423" y="847864"/>
                </a:lnTo>
                <a:lnTo>
                  <a:pt x="2651722" y="874115"/>
                </a:lnTo>
                <a:lnTo>
                  <a:pt x="2645841" y="892098"/>
                </a:lnTo>
                <a:lnTo>
                  <a:pt x="2634678" y="904036"/>
                </a:lnTo>
                <a:lnTo>
                  <a:pt x="2617101" y="912202"/>
                </a:lnTo>
                <a:lnTo>
                  <a:pt x="3207270" y="912202"/>
                </a:lnTo>
                <a:lnTo>
                  <a:pt x="3207270" y="827684"/>
                </a:lnTo>
                <a:lnTo>
                  <a:pt x="3207270" y="775335"/>
                </a:lnTo>
                <a:close/>
              </a:path>
              <a:path extrusionOk="0" h="930275" w="3990975">
                <a:moveTo>
                  <a:pt x="3919778" y="265734"/>
                </a:moveTo>
                <a:lnTo>
                  <a:pt x="3919436" y="265074"/>
                </a:lnTo>
                <a:lnTo>
                  <a:pt x="3919436" y="265734"/>
                </a:lnTo>
                <a:lnTo>
                  <a:pt x="3919778" y="265734"/>
                </a:lnTo>
                <a:close/>
              </a:path>
              <a:path extrusionOk="0" h="930275" w="3990975">
                <a:moveTo>
                  <a:pt x="3990594" y="519163"/>
                </a:moveTo>
                <a:lnTo>
                  <a:pt x="3770261" y="519163"/>
                </a:lnTo>
                <a:lnTo>
                  <a:pt x="3796766" y="528929"/>
                </a:lnTo>
                <a:lnTo>
                  <a:pt x="3813213" y="541832"/>
                </a:lnTo>
                <a:lnTo>
                  <a:pt x="3823944" y="587603"/>
                </a:lnTo>
                <a:lnTo>
                  <a:pt x="3823944" y="799515"/>
                </a:lnTo>
                <a:lnTo>
                  <a:pt x="3785171" y="817054"/>
                </a:lnTo>
                <a:lnTo>
                  <a:pt x="3745153" y="829614"/>
                </a:lnTo>
                <a:lnTo>
                  <a:pt x="3703904" y="837184"/>
                </a:lnTo>
                <a:lnTo>
                  <a:pt x="3661410" y="839774"/>
                </a:lnTo>
                <a:lnTo>
                  <a:pt x="3617544" y="836612"/>
                </a:lnTo>
                <a:lnTo>
                  <a:pt x="3576116" y="827341"/>
                </a:lnTo>
                <a:lnTo>
                  <a:pt x="3537407" y="812266"/>
                </a:lnTo>
                <a:lnTo>
                  <a:pt x="3501656" y="791718"/>
                </a:lnTo>
                <a:lnTo>
                  <a:pt x="3469144" y="766013"/>
                </a:lnTo>
                <a:lnTo>
                  <a:pt x="3440112" y="735457"/>
                </a:lnTo>
                <a:lnTo>
                  <a:pt x="3414826" y="700379"/>
                </a:lnTo>
                <a:lnTo>
                  <a:pt x="3393567" y="661085"/>
                </a:lnTo>
                <a:lnTo>
                  <a:pt x="3376561" y="617905"/>
                </a:lnTo>
                <a:lnTo>
                  <a:pt x="3364103" y="571157"/>
                </a:lnTo>
                <a:lnTo>
                  <a:pt x="3356432" y="521144"/>
                </a:lnTo>
                <a:lnTo>
                  <a:pt x="3353816" y="468185"/>
                </a:lnTo>
                <a:lnTo>
                  <a:pt x="3356597" y="415099"/>
                </a:lnTo>
                <a:lnTo>
                  <a:pt x="3364738" y="364744"/>
                </a:lnTo>
                <a:lnTo>
                  <a:pt x="3377920" y="317449"/>
                </a:lnTo>
                <a:lnTo>
                  <a:pt x="3395827" y="273596"/>
                </a:lnTo>
                <a:lnTo>
                  <a:pt x="3418141" y="233553"/>
                </a:lnTo>
                <a:lnTo>
                  <a:pt x="3444544" y="197662"/>
                </a:lnTo>
                <a:lnTo>
                  <a:pt x="3474732" y="166306"/>
                </a:lnTo>
                <a:lnTo>
                  <a:pt x="3508375" y="139839"/>
                </a:lnTo>
                <a:lnTo>
                  <a:pt x="3545167" y="118618"/>
                </a:lnTo>
                <a:lnTo>
                  <a:pt x="3584778" y="103022"/>
                </a:lnTo>
                <a:lnTo>
                  <a:pt x="3626904" y="93383"/>
                </a:lnTo>
                <a:lnTo>
                  <a:pt x="3671227" y="90093"/>
                </a:lnTo>
                <a:lnTo>
                  <a:pt x="3718674" y="93637"/>
                </a:lnTo>
                <a:lnTo>
                  <a:pt x="3761968" y="104267"/>
                </a:lnTo>
                <a:lnTo>
                  <a:pt x="3801224" y="122059"/>
                </a:lnTo>
                <a:lnTo>
                  <a:pt x="3836530" y="147053"/>
                </a:lnTo>
                <a:lnTo>
                  <a:pt x="3867988" y="179298"/>
                </a:lnTo>
                <a:lnTo>
                  <a:pt x="3895712" y="218846"/>
                </a:lnTo>
                <a:lnTo>
                  <a:pt x="3919436" y="265074"/>
                </a:lnTo>
                <a:lnTo>
                  <a:pt x="3919436" y="90093"/>
                </a:lnTo>
                <a:lnTo>
                  <a:pt x="3919436" y="62953"/>
                </a:lnTo>
                <a:lnTo>
                  <a:pt x="3919436" y="40144"/>
                </a:lnTo>
                <a:lnTo>
                  <a:pt x="3912298" y="50495"/>
                </a:lnTo>
                <a:lnTo>
                  <a:pt x="3904945" y="57581"/>
                </a:lnTo>
                <a:lnTo>
                  <a:pt x="3897084" y="61645"/>
                </a:lnTo>
                <a:lnTo>
                  <a:pt x="3888473" y="62953"/>
                </a:lnTo>
                <a:lnTo>
                  <a:pt x="3880726" y="61747"/>
                </a:lnTo>
                <a:lnTo>
                  <a:pt x="3873208" y="59791"/>
                </a:lnTo>
                <a:lnTo>
                  <a:pt x="3865930" y="57073"/>
                </a:lnTo>
                <a:lnTo>
                  <a:pt x="3858895" y="53606"/>
                </a:lnTo>
                <a:lnTo>
                  <a:pt x="3796563" y="26555"/>
                </a:lnTo>
                <a:lnTo>
                  <a:pt x="3748214" y="10198"/>
                </a:lnTo>
                <a:lnTo>
                  <a:pt x="3704158" y="2146"/>
                </a:lnTo>
                <a:lnTo>
                  <a:pt x="3654666" y="0"/>
                </a:lnTo>
                <a:lnTo>
                  <a:pt x="3609378" y="2336"/>
                </a:lnTo>
                <a:lnTo>
                  <a:pt x="3565728" y="9232"/>
                </a:lnTo>
                <a:lnTo>
                  <a:pt x="3523907" y="20485"/>
                </a:lnTo>
                <a:lnTo>
                  <a:pt x="3484080" y="35902"/>
                </a:lnTo>
                <a:lnTo>
                  <a:pt x="3446437" y="55283"/>
                </a:lnTo>
                <a:lnTo>
                  <a:pt x="3411143" y="78447"/>
                </a:lnTo>
                <a:lnTo>
                  <a:pt x="3378377" y="105181"/>
                </a:lnTo>
                <a:lnTo>
                  <a:pt x="3348317" y="135305"/>
                </a:lnTo>
                <a:lnTo>
                  <a:pt x="3321139" y="168617"/>
                </a:lnTo>
                <a:lnTo>
                  <a:pt x="3297009" y="204927"/>
                </a:lnTo>
                <a:lnTo>
                  <a:pt x="3276117" y="244043"/>
                </a:lnTo>
                <a:lnTo>
                  <a:pt x="3258629" y="285762"/>
                </a:lnTo>
                <a:lnTo>
                  <a:pt x="3244723" y="329882"/>
                </a:lnTo>
                <a:lnTo>
                  <a:pt x="3234563" y="376237"/>
                </a:lnTo>
                <a:lnTo>
                  <a:pt x="3228352" y="424599"/>
                </a:lnTo>
                <a:lnTo>
                  <a:pt x="3226231" y="474802"/>
                </a:lnTo>
                <a:lnTo>
                  <a:pt x="3228505" y="527570"/>
                </a:lnTo>
                <a:lnTo>
                  <a:pt x="3235185" y="577900"/>
                </a:lnTo>
                <a:lnTo>
                  <a:pt x="3246120" y="625627"/>
                </a:lnTo>
                <a:lnTo>
                  <a:pt x="3261144" y="670560"/>
                </a:lnTo>
                <a:lnTo>
                  <a:pt x="3280079" y="712520"/>
                </a:lnTo>
                <a:lnTo>
                  <a:pt x="3302774" y="751344"/>
                </a:lnTo>
                <a:lnTo>
                  <a:pt x="3329038" y="786828"/>
                </a:lnTo>
                <a:lnTo>
                  <a:pt x="3358731" y="818819"/>
                </a:lnTo>
                <a:lnTo>
                  <a:pt x="3391662" y="847115"/>
                </a:lnTo>
                <a:lnTo>
                  <a:pt x="3427666" y="871550"/>
                </a:lnTo>
                <a:lnTo>
                  <a:pt x="3466592" y="891946"/>
                </a:lnTo>
                <a:lnTo>
                  <a:pt x="3508260" y="908126"/>
                </a:lnTo>
                <a:lnTo>
                  <a:pt x="3552494" y="919899"/>
                </a:lnTo>
                <a:lnTo>
                  <a:pt x="3599154" y="927100"/>
                </a:lnTo>
                <a:lnTo>
                  <a:pt x="3648049" y="929538"/>
                </a:lnTo>
                <a:lnTo>
                  <a:pt x="3687521" y="928382"/>
                </a:lnTo>
                <a:lnTo>
                  <a:pt x="3726611" y="924394"/>
                </a:lnTo>
                <a:lnTo>
                  <a:pt x="3765283" y="917536"/>
                </a:lnTo>
                <a:lnTo>
                  <a:pt x="3803573" y="907846"/>
                </a:lnTo>
                <a:lnTo>
                  <a:pt x="3841051" y="895400"/>
                </a:lnTo>
                <a:lnTo>
                  <a:pt x="3877322" y="880351"/>
                </a:lnTo>
                <a:lnTo>
                  <a:pt x="3912400" y="862685"/>
                </a:lnTo>
                <a:lnTo>
                  <a:pt x="3946271" y="842391"/>
                </a:lnTo>
                <a:lnTo>
                  <a:pt x="3946271" y="839774"/>
                </a:lnTo>
                <a:lnTo>
                  <a:pt x="3946271" y="587603"/>
                </a:lnTo>
                <a:lnTo>
                  <a:pt x="3947909" y="558596"/>
                </a:lnTo>
                <a:lnTo>
                  <a:pt x="3954335" y="539788"/>
                </a:lnTo>
                <a:lnTo>
                  <a:pt x="3967810" y="527773"/>
                </a:lnTo>
                <a:lnTo>
                  <a:pt x="3990594" y="519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0" name="Google Shape;100;p19"/>
          <p:cNvSpPr/>
          <p:nvPr/>
        </p:nvSpPr>
        <p:spPr>
          <a:xfrm>
            <a:off x="4131788" y="3798971"/>
            <a:ext cx="439420" cy="464820"/>
          </a:xfrm>
          <a:custGeom>
            <a:rect b="b" l="l" r="r" t="t"/>
            <a:pathLst>
              <a:path extrusionOk="0" h="929640" w="878840">
                <a:moveTo>
                  <a:pt x="439286" y="929536"/>
                </a:moveTo>
                <a:lnTo>
                  <a:pt x="390985" y="926845"/>
                </a:lnTo>
                <a:lnTo>
                  <a:pt x="344297" y="918956"/>
                </a:lnTo>
                <a:lnTo>
                  <a:pt x="299477" y="906147"/>
                </a:lnTo>
                <a:lnTo>
                  <a:pt x="256779" y="888694"/>
                </a:lnTo>
                <a:lnTo>
                  <a:pt x="216458" y="866874"/>
                </a:lnTo>
                <a:lnTo>
                  <a:pt x="178768" y="840965"/>
                </a:lnTo>
                <a:lnTo>
                  <a:pt x="143965" y="811243"/>
                </a:lnTo>
                <a:lnTo>
                  <a:pt x="112302" y="777985"/>
                </a:lnTo>
                <a:lnTo>
                  <a:pt x="84036" y="741468"/>
                </a:lnTo>
                <a:lnTo>
                  <a:pt x="59419" y="701970"/>
                </a:lnTo>
                <a:lnTo>
                  <a:pt x="38707" y="659766"/>
                </a:lnTo>
                <a:lnTo>
                  <a:pt x="22154" y="615135"/>
                </a:lnTo>
                <a:lnTo>
                  <a:pt x="10016" y="568353"/>
                </a:lnTo>
                <a:lnTo>
                  <a:pt x="2546" y="519697"/>
                </a:lnTo>
                <a:lnTo>
                  <a:pt x="0" y="469444"/>
                </a:lnTo>
                <a:lnTo>
                  <a:pt x="2232" y="420623"/>
                </a:lnTo>
                <a:lnTo>
                  <a:pt x="8791" y="373400"/>
                </a:lnTo>
                <a:lnTo>
                  <a:pt x="19474" y="327991"/>
                </a:lnTo>
                <a:lnTo>
                  <a:pt x="34076" y="284608"/>
                </a:lnTo>
                <a:lnTo>
                  <a:pt x="52392" y="243465"/>
                </a:lnTo>
                <a:lnTo>
                  <a:pt x="74218" y="204778"/>
                </a:lnTo>
                <a:lnTo>
                  <a:pt x="99350" y="168759"/>
                </a:lnTo>
                <a:lnTo>
                  <a:pt x="127582" y="135623"/>
                </a:lnTo>
                <a:lnTo>
                  <a:pt x="158810" y="105507"/>
                </a:lnTo>
                <a:lnTo>
                  <a:pt x="192598" y="78814"/>
                </a:lnTo>
                <a:lnTo>
                  <a:pt x="228879" y="55634"/>
                </a:lnTo>
                <a:lnTo>
                  <a:pt x="267447" y="36183"/>
                </a:lnTo>
                <a:lnTo>
                  <a:pt x="308104" y="20677"/>
                </a:lnTo>
                <a:lnTo>
                  <a:pt x="350649" y="9332"/>
                </a:lnTo>
                <a:lnTo>
                  <a:pt x="394863" y="2368"/>
                </a:lnTo>
                <a:lnTo>
                  <a:pt x="440543" y="0"/>
                </a:lnTo>
                <a:lnTo>
                  <a:pt x="486195" y="2369"/>
                </a:lnTo>
                <a:lnTo>
                  <a:pt x="530330" y="9334"/>
                </a:lnTo>
                <a:lnTo>
                  <a:pt x="572751" y="20677"/>
                </a:lnTo>
                <a:lnTo>
                  <a:pt x="613271" y="36188"/>
                </a:lnTo>
                <a:lnTo>
                  <a:pt x="651691" y="55653"/>
                </a:lnTo>
                <a:lnTo>
                  <a:pt x="687812" y="78856"/>
                </a:lnTo>
                <a:lnTo>
                  <a:pt x="701678" y="89874"/>
                </a:lnTo>
                <a:lnTo>
                  <a:pt x="439286" y="89874"/>
                </a:lnTo>
                <a:lnTo>
                  <a:pt x="396493" y="93208"/>
                </a:lnTo>
                <a:lnTo>
                  <a:pt x="355606" y="102947"/>
                </a:lnTo>
                <a:lnTo>
                  <a:pt x="316972" y="118694"/>
                </a:lnTo>
                <a:lnTo>
                  <a:pt x="280936" y="140053"/>
                </a:lnTo>
                <a:lnTo>
                  <a:pt x="247845" y="166629"/>
                </a:lnTo>
                <a:lnTo>
                  <a:pt x="218044" y="198025"/>
                </a:lnTo>
                <a:lnTo>
                  <a:pt x="191879" y="233845"/>
                </a:lnTo>
                <a:lnTo>
                  <a:pt x="169695" y="273694"/>
                </a:lnTo>
                <a:lnTo>
                  <a:pt x="151840" y="317175"/>
                </a:lnTo>
                <a:lnTo>
                  <a:pt x="138657" y="363893"/>
                </a:lnTo>
                <a:lnTo>
                  <a:pt x="130494" y="413450"/>
                </a:lnTo>
                <a:lnTo>
                  <a:pt x="127697" y="465452"/>
                </a:lnTo>
                <a:lnTo>
                  <a:pt x="130494" y="516756"/>
                </a:lnTo>
                <a:lnTo>
                  <a:pt x="138657" y="565801"/>
                </a:lnTo>
                <a:lnTo>
                  <a:pt x="151840" y="612168"/>
                </a:lnTo>
                <a:lnTo>
                  <a:pt x="169695" y="655436"/>
                </a:lnTo>
                <a:lnTo>
                  <a:pt x="191879" y="695185"/>
                </a:lnTo>
                <a:lnTo>
                  <a:pt x="218044" y="730997"/>
                </a:lnTo>
                <a:lnTo>
                  <a:pt x="247845" y="762451"/>
                </a:lnTo>
                <a:lnTo>
                  <a:pt x="280936" y="789128"/>
                </a:lnTo>
                <a:lnTo>
                  <a:pt x="316972" y="810607"/>
                </a:lnTo>
                <a:lnTo>
                  <a:pt x="355606" y="826469"/>
                </a:lnTo>
                <a:lnTo>
                  <a:pt x="396493" y="836293"/>
                </a:lnTo>
                <a:lnTo>
                  <a:pt x="439286" y="839662"/>
                </a:lnTo>
                <a:lnTo>
                  <a:pt x="701692" y="839662"/>
                </a:lnTo>
                <a:lnTo>
                  <a:pt x="699805" y="841271"/>
                </a:lnTo>
                <a:lnTo>
                  <a:pt x="662115" y="867128"/>
                </a:lnTo>
                <a:lnTo>
                  <a:pt x="621794" y="888882"/>
                </a:lnTo>
                <a:lnTo>
                  <a:pt x="579096" y="906267"/>
                </a:lnTo>
                <a:lnTo>
                  <a:pt x="534276" y="919016"/>
                </a:lnTo>
                <a:lnTo>
                  <a:pt x="487588" y="926862"/>
                </a:lnTo>
                <a:lnTo>
                  <a:pt x="439286" y="929536"/>
                </a:lnTo>
                <a:close/>
              </a:path>
              <a:path extrusionOk="0" h="929640" w="878840">
                <a:moveTo>
                  <a:pt x="701692" y="839662"/>
                </a:moveTo>
                <a:lnTo>
                  <a:pt x="439286" y="839662"/>
                </a:lnTo>
                <a:lnTo>
                  <a:pt x="482080" y="836320"/>
                </a:lnTo>
                <a:lnTo>
                  <a:pt x="522967" y="826564"/>
                </a:lnTo>
                <a:lnTo>
                  <a:pt x="561601" y="810799"/>
                </a:lnTo>
                <a:lnTo>
                  <a:pt x="597637" y="789432"/>
                </a:lnTo>
                <a:lnTo>
                  <a:pt x="630728" y="762867"/>
                </a:lnTo>
                <a:lnTo>
                  <a:pt x="660529" y="731510"/>
                </a:lnTo>
                <a:lnTo>
                  <a:pt x="686694" y="695768"/>
                </a:lnTo>
                <a:lnTo>
                  <a:pt x="708878" y="656044"/>
                </a:lnTo>
                <a:lnTo>
                  <a:pt x="726733" y="612745"/>
                </a:lnTo>
                <a:lnTo>
                  <a:pt x="739916" y="566276"/>
                </a:lnTo>
                <a:lnTo>
                  <a:pt x="748079" y="517044"/>
                </a:lnTo>
                <a:lnTo>
                  <a:pt x="750876" y="465452"/>
                </a:lnTo>
                <a:lnTo>
                  <a:pt x="748079" y="413834"/>
                </a:lnTo>
                <a:lnTo>
                  <a:pt x="739916" y="364526"/>
                </a:lnTo>
                <a:lnTo>
                  <a:pt x="726733" y="317945"/>
                </a:lnTo>
                <a:lnTo>
                  <a:pt x="708878" y="274505"/>
                </a:lnTo>
                <a:lnTo>
                  <a:pt x="686694" y="234622"/>
                </a:lnTo>
                <a:lnTo>
                  <a:pt x="660529" y="198709"/>
                </a:lnTo>
                <a:lnTo>
                  <a:pt x="630728" y="167183"/>
                </a:lnTo>
                <a:lnTo>
                  <a:pt x="597637" y="140459"/>
                </a:lnTo>
                <a:lnTo>
                  <a:pt x="561601" y="118950"/>
                </a:lnTo>
                <a:lnTo>
                  <a:pt x="522967" y="103073"/>
                </a:lnTo>
                <a:lnTo>
                  <a:pt x="482080" y="93243"/>
                </a:lnTo>
                <a:lnTo>
                  <a:pt x="439286" y="89874"/>
                </a:lnTo>
                <a:lnTo>
                  <a:pt x="701678" y="89874"/>
                </a:lnTo>
                <a:lnTo>
                  <a:pt x="752247" y="135495"/>
                </a:lnTo>
                <a:lnTo>
                  <a:pt x="780245" y="168563"/>
                </a:lnTo>
                <a:lnTo>
                  <a:pt x="805150" y="204494"/>
                </a:lnTo>
                <a:lnTo>
                  <a:pt x="826764" y="243071"/>
                </a:lnTo>
                <a:lnTo>
                  <a:pt x="844890" y="284078"/>
                </a:lnTo>
                <a:lnTo>
                  <a:pt x="859331" y="327299"/>
                </a:lnTo>
                <a:lnTo>
                  <a:pt x="869890" y="372516"/>
                </a:lnTo>
                <a:lnTo>
                  <a:pt x="876370" y="419514"/>
                </a:lnTo>
                <a:lnTo>
                  <a:pt x="878454" y="465452"/>
                </a:lnTo>
                <a:lnTo>
                  <a:pt x="878505" y="469444"/>
                </a:lnTo>
                <a:lnTo>
                  <a:pt x="876027" y="518823"/>
                </a:lnTo>
                <a:lnTo>
                  <a:pt x="868557" y="567873"/>
                </a:lnTo>
                <a:lnTo>
                  <a:pt x="856419" y="614960"/>
                </a:lnTo>
                <a:lnTo>
                  <a:pt x="839866" y="659815"/>
                </a:lnTo>
                <a:lnTo>
                  <a:pt x="819154" y="702172"/>
                </a:lnTo>
                <a:lnTo>
                  <a:pt x="794537" y="741764"/>
                </a:lnTo>
                <a:lnTo>
                  <a:pt x="766271" y="778322"/>
                </a:lnTo>
                <a:lnTo>
                  <a:pt x="734608" y="811580"/>
                </a:lnTo>
                <a:lnTo>
                  <a:pt x="701692" y="8396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0406" y="4327666"/>
            <a:ext cx="54281" cy="9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4643" y="4329240"/>
            <a:ext cx="57122" cy="8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5763" y="4328840"/>
            <a:ext cx="48279" cy="8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33004" y="4328019"/>
            <a:ext cx="57624" cy="9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35324" y="4327506"/>
            <a:ext cx="59935" cy="9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5187" y="4329092"/>
            <a:ext cx="42467" cy="8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09377" y="4328228"/>
            <a:ext cx="64322" cy="9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10486" y="4328841"/>
            <a:ext cx="48393" cy="8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83483" y="4327666"/>
            <a:ext cx="54254" cy="9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70648" y="4329092"/>
            <a:ext cx="42467" cy="8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44905" y="4329240"/>
            <a:ext cx="57293" cy="8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30911" y="4328156"/>
            <a:ext cx="62106" cy="9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93016" y="4327153"/>
            <a:ext cx="59850" cy="9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692881" y="4329126"/>
            <a:ext cx="47193" cy="8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839652" y="4327506"/>
            <a:ext cx="59692" cy="9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44685" y="4328833"/>
            <a:ext cx="47185" cy="8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021243" y="4328262"/>
            <a:ext cx="89748" cy="9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204062" y="4328213"/>
            <a:ext cx="62165" cy="9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296093" y="4327153"/>
            <a:ext cx="59850" cy="9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91008" y="4328327"/>
            <a:ext cx="55028" cy="90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9"/>
          <p:cNvGrpSpPr/>
          <p:nvPr/>
        </p:nvGrpSpPr>
        <p:grpSpPr>
          <a:xfrm>
            <a:off x="2305958" y="4327563"/>
            <a:ext cx="143024" cy="92096"/>
            <a:chOff x="4611915" y="8655126"/>
            <a:chExt cx="286048" cy="184191"/>
          </a:xfrm>
        </p:grpSpPr>
        <p:pic>
          <p:nvPicPr>
            <p:cNvPr id="122" name="Google Shape;122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3377" y="8658480"/>
              <a:ext cx="114586" cy="179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611915" y="8655126"/>
              <a:ext cx="129986" cy="1841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093816" y="4328791"/>
            <a:ext cx="56164" cy="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394972" y="4328441"/>
            <a:ext cx="56279" cy="91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9"/>
          <p:cNvGrpSpPr/>
          <p:nvPr/>
        </p:nvGrpSpPr>
        <p:grpSpPr>
          <a:xfrm>
            <a:off x="1497945" y="3429381"/>
            <a:ext cx="533718" cy="1066800"/>
            <a:chOff x="2995891" y="6858761"/>
            <a:chExt cx="1067435" cy="2133600"/>
          </a:xfrm>
        </p:grpSpPr>
        <p:sp>
          <p:nvSpPr>
            <p:cNvPr id="127" name="Google Shape;127;p19"/>
            <p:cNvSpPr/>
            <p:nvPr/>
          </p:nvSpPr>
          <p:spPr>
            <a:xfrm>
              <a:off x="3351694" y="7165793"/>
              <a:ext cx="191770" cy="280670"/>
            </a:xfrm>
            <a:custGeom>
              <a:rect b="b" l="l" r="r" t="t"/>
              <a:pathLst>
                <a:path extrusionOk="0" h="280670" w="191770">
                  <a:moveTo>
                    <a:pt x="134409" y="417"/>
                  </a:moveTo>
                  <a:lnTo>
                    <a:pt x="134321" y="228"/>
                  </a:lnTo>
                  <a:lnTo>
                    <a:pt x="135349" y="0"/>
                  </a:lnTo>
                  <a:lnTo>
                    <a:pt x="134409" y="417"/>
                  </a:lnTo>
                  <a:close/>
                </a:path>
                <a:path extrusionOk="0" h="280670" w="191770">
                  <a:moveTo>
                    <a:pt x="85093" y="280457"/>
                  </a:moveTo>
                  <a:lnTo>
                    <a:pt x="0" y="240424"/>
                  </a:lnTo>
                  <a:lnTo>
                    <a:pt x="21148" y="118318"/>
                  </a:lnTo>
                  <a:lnTo>
                    <a:pt x="67674" y="45065"/>
                  </a:lnTo>
                  <a:lnTo>
                    <a:pt x="114201" y="9386"/>
                  </a:lnTo>
                  <a:lnTo>
                    <a:pt x="134409" y="417"/>
                  </a:lnTo>
                  <a:lnTo>
                    <a:pt x="167338" y="71928"/>
                  </a:lnTo>
                  <a:lnTo>
                    <a:pt x="184292" y="159389"/>
                  </a:lnTo>
                  <a:lnTo>
                    <a:pt x="190539" y="233335"/>
                  </a:lnTo>
                  <a:lnTo>
                    <a:pt x="191431" y="264490"/>
                  </a:lnTo>
                  <a:lnTo>
                    <a:pt x="85093" y="280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pic>
          <p:nvPicPr>
            <p:cNvPr id="128" name="Google Shape;128;p1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3507717" y="7173663"/>
              <a:ext cx="158650" cy="232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9"/>
            <p:cNvSpPr/>
            <p:nvPr/>
          </p:nvSpPr>
          <p:spPr>
            <a:xfrm>
              <a:off x="3082593" y="7447391"/>
              <a:ext cx="339090" cy="436245"/>
            </a:xfrm>
            <a:custGeom>
              <a:rect b="b" l="l" r="r" t="t"/>
              <a:pathLst>
                <a:path extrusionOk="0" h="436245" w="339089">
                  <a:moveTo>
                    <a:pt x="55167" y="435912"/>
                  </a:moveTo>
                  <a:lnTo>
                    <a:pt x="55167" y="266885"/>
                  </a:lnTo>
                  <a:lnTo>
                    <a:pt x="0" y="266885"/>
                  </a:lnTo>
                  <a:lnTo>
                    <a:pt x="173384" y="0"/>
                  </a:lnTo>
                  <a:lnTo>
                    <a:pt x="338888" y="35584"/>
                  </a:lnTo>
                  <a:lnTo>
                    <a:pt x="338888" y="213508"/>
                  </a:lnTo>
                  <a:lnTo>
                    <a:pt x="55167" y="4359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pic>
          <p:nvPicPr>
            <p:cNvPr id="130" name="Google Shape;130;p1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3563060" y="7491872"/>
              <a:ext cx="126836" cy="249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9"/>
            <p:cNvSpPr/>
            <p:nvPr/>
          </p:nvSpPr>
          <p:spPr>
            <a:xfrm>
              <a:off x="2995891" y="6858761"/>
              <a:ext cx="1067435" cy="2133600"/>
            </a:xfrm>
            <a:custGeom>
              <a:rect b="b" l="l" r="r" t="t"/>
              <a:pathLst>
                <a:path extrusionOk="0" h="2133600" w="1067435">
                  <a:moveTo>
                    <a:pt x="519696" y="314452"/>
                  </a:moveTo>
                  <a:lnTo>
                    <a:pt x="518998" y="281127"/>
                  </a:lnTo>
                  <a:lnTo>
                    <a:pt x="512889" y="262432"/>
                  </a:lnTo>
                  <a:lnTo>
                    <a:pt x="505904" y="254228"/>
                  </a:lnTo>
                  <a:lnTo>
                    <a:pt x="505307" y="253911"/>
                  </a:lnTo>
                  <a:lnTo>
                    <a:pt x="505498" y="233260"/>
                  </a:lnTo>
                  <a:lnTo>
                    <a:pt x="514019" y="219265"/>
                  </a:lnTo>
                  <a:lnTo>
                    <a:pt x="513994" y="216712"/>
                  </a:lnTo>
                  <a:lnTo>
                    <a:pt x="514286" y="214096"/>
                  </a:lnTo>
                  <a:lnTo>
                    <a:pt x="505815" y="199072"/>
                  </a:lnTo>
                  <a:lnTo>
                    <a:pt x="507707" y="0"/>
                  </a:lnTo>
                  <a:lnTo>
                    <a:pt x="484060" y="77101"/>
                  </a:lnTo>
                  <a:lnTo>
                    <a:pt x="484060" y="200025"/>
                  </a:lnTo>
                  <a:lnTo>
                    <a:pt x="483565" y="200380"/>
                  </a:lnTo>
                  <a:lnTo>
                    <a:pt x="480060" y="204292"/>
                  </a:lnTo>
                  <a:lnTo>
                    <a:pt x="478777" y="206527"/>
                  </a:lnTo>
                  <a:lnTo>
                    <a:pt x="477177" y="211531"/>
                  </a:lnTo>
                  <a:lnTo>
                    <a:pt x="476923" y="214096"/>
                  </a:lnTo>
                  <a:lnTo>
                    <a:pt x="477215" y="216712"/>
                  </a:lnTo>
                  <a:lnTo>
                    <a:pt x="477050" y="219303"/>
                  </a:lnTo>
                  <a:lnTo>
                    <a:pt x="484060" y="233006"/>
                  </a:lnTo>
                  <a:lnTo>
                    <a:pt x="484060" y="258470"/>
                  </a:lnTo>
                  <a:lnTo>
                    <a:pt x="478739" y="261848"/>
                  </a:lnTo>
                  <a:lnTo>
                    <a:pt x="473329" y="282956"/>
                  </a:lnTo>
                  <a:lnTo>
                    <a:pt x="473151" y="304126"/>
                  </a:lnTo>
                  <a:lnTo>
                    <a:pt x="474014" y="313766"/>
                  </a:lnTo>
                  <a:lnTo>
                    <a:pt x="480898" y="318363"/>
                  </a:lnTo>
                  <a:lnTo>
                    <a:pt x="488480" y="320725"/>
                  </a:lnTo>
                  <a:lnTo>
                    <a:pt x="505040" y="320979"/>
                  </a:lnTo>
                  <a:lnTo>
                    <a:pt x="512686" y="318846"/>
                  </a:lnTo>
                  <a:lnTo>
                    <a:pt x="519696" y="314452"/>
                  </a:lnTo>
                  <a:close/>
                </a:path>
                <a:path extrusionOk="0" h="2133600" w="1067435">
                  <a:moveTo>
                    <a:pt x="804557" y="1292910"/>
                  </a:moveTo>
                  <a:lnTo>
                    <a:pt x="749719" y="1244346"/>
                  </a:lnTo>
                  <a:lnTo>
                    <a:pt x="700798" y="1230477"/>
                  </a:lnTo>
                  <a:lnTo>
                    <a:pt x="665657" y="1234465"/>
                  </a:lnTo>
                  <a:lnTo>
                    <a:pt x="652195" y="1239545"/>
                  </a:lnTo>
                  <a:lnTo>
                    <a:pt x="740308" y="1313357"/>
                  </a:lnTo>
                  <a:lnTo>
                    <a:pt x="784593" y="1501127"/>
                  </a:lnTo>
                  <a:lnTo>
                    <a:pt x="800112" y="1693760"/>
                  </a:lnTo>
                  <a:lnTo>
                    <a:pt x="801941" y="1782203"/>
                  </a:lnTo>
                  <a:lnTo>
                    <a:pt x="804557" y="1292910"/>
                  </a:lnTo>
                  <a:close/>
                </a:path>
                <a:path extrusionOk="0" h="2133600" w="1067435">
                  <a:moveTo>
                    <a:pt x="870356" y="764844"/>
                  </a:moveTo>
                  <a:lnTo>
                    <a:pt x="686917" y="593534"/>
                  </a:lnTo>
                  <a:lnTo>
                    <a:pt x="519353" y="620458"/>
                  </a:lnTo>
                  <a:lnTo>
                    <a:pt x="520611" y="627646"/>
                  </a:lnTo>
                  <a:lnTo>
                    <a:pt x="683945" y="601408"/>
                  </a:lnTo>
                  <a:lnTo>
                    <a:pt x="870356" y="820851"/>
                  </a:lnTo>
                  <a:lnTo>
                    <a:pt x="870356" y="764844"/>
                  </a:lnTo>
                  <a:close/>
                </a:path>
                <a:path extrusionOk="0" h="2133600" w="1067435">
                  <a:moveTo>
                    <a:pt x="1056754" y="1971992"/>
                  </a:moveTo>
                  <a:lnTo>
                    <a:pt x="515594" y="1794065"/>
                  </a:lnTo>
                  <a:lnTo>
                    <a:pt x="477672" y="1794065"/>
                  </a:lnTo>
                  <a:lnTo>
                    <a:pt x="11201" y="2049094"/>
                  </a:lnTo>
                  <a:lnTo>
                    <a:pt x="55854" y="2090610"/>
                  </a:lnTo>
                  <a:lnTo>
                    <a:pt x="90004" y="2133600"/>
                  </a:lnTo>
                  <a:lnTo>
                    <a:pt x="473557" y="1966061"/>
                  </a:lnTo>
                  <a:lnTo>
                    <a:pt x="518210" y="1951228"/>
                  </a:lnTo>
                  <a:lnTo>
                    <a:pt x="518210" y="1820760"/>
                  </a:lnTo>
                  <a:lnTo>
                    <a:pt x="1043622" y="2013508"/>
                  </a:lnTo>
                  <a:lnTo>
                    <a:pt x="1056754" y="1971992"/>
                  </a:lnTo>
                  <a:close/>
                </a:path>
                <a:path extrusionOk="0" h="2133600" w="1067435">
                  <a:moveTo>
                    <a:pt x="1067269" y="1069035"/>
                  </a:moveTo>
                  <a:lnTo>
                    <a:pt x="489318" y="827354"/>
                  </a:lnTo>
                  <a:lnTo>
                    <a:pt x="460425" y="827354"/>
                  </a:lnTo>
                  <a:lnTo>
                    <a:pt x="0" y="1163916"/>
                  </a:lnTo>
                  <a:lnTo>
                    <a:pt x="15760" y="1223225"/>
                  </a:lnTo>
                  <a:lnTo>
                    <a:pt x="93891" y="1252880"/>
                  </a:lnTo>
                  <a:lnTo>
                    <a:pt x="93891" y="1966061"/>
                  </a:lnTo>
                  <a:lnTo>
                    <a:pt x="502450" y="1722894"/>
                  </a:lnTo>
                  <a:lnTo>
                    <a:pt x="502450" y="1008011"/>
                  </a:lnTo>
                  <a:lnTo>
                    <a:pt x="980579" y="1226197"/>
                  </a:lnTo>
                  <a:lnTo>
                    <a:pt x="1036662" y="1133932"/>
                  </a:lnTo>
                  <a:lnTo>
                    <a:pt x="491604" y="899198"/>
                  </a:lnTo>
                  <a:lnTo>
                    <a:pt x="491604" y="865898"/>
                  </a:lnTo>
                  <a:lnTo>
                    <a:pt x="1062012" y="1107579"/>
                  </a:lnTo>
                  <a:lnTo>
                    <a:pt x="1067269" y="1069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/>
        </p:nvSpPr>
        <p:spPr>
          <a:xfrm>
            <a:off x="3590912" y="1954947"/>
            <a:ext cx="2298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24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45725" y="898525"/>
            <a:ext cx="7110300" cy="3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→ 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’24 AGI must less than </a:t>
            </a:r>
            <a:r>
              <a:rPr lang="en" sz="2200">
                <a:solidFill>
                  <a:srgbClr val="FFCC33"/>
                </a:solidFill>
                <a:latin typeface="Trebuchet MS"/>
                <a:ea typeface="Trebuchet MS"/>
                <a:cs typeface="Trebuchet MS"/>
                <a:sym typeface="Trebuchet MS"/>
              </a:rPr>
              <a:t>$125,000</a:t>
            </a:r>
            <a:r>
              <a:rPr lang="en" sz="2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→ 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Will pay up to base </a:t>
            </a:r>
            <a:r>
              <a:rPr lang="en" sz="2200">
                <a:solidFill>
                  <a:srgbClr val="FFCC33"/>
                </a:solidFill>
                <a:latin typeface="Trebuchet MS"/>
                <a:ea typeface="Trebuchet MS"/>
                <a:cs typeface="Trebuchet MS"/>
                <a:sym typeface="Trebuchet MS"/>
              </a:rPr>
              <a:t>TUITION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at a SUNY college/university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→ 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Considered a </a:t>
            </a:r>
            <a:r>
              <a:rPr lang="en" sz="2200">
                <a:solidFill>
                  <a:srgbClr val="FFCC33"/>
                </a:solidFill>
                <a:latin typeface="Trebuchet MS"/>
                <a:ea typeface="Trebuchet MS"/>
                <a:cs typeface="Trebuchet MS"/>
                <a:sym typeface="Trebuchet MS"/>
              </a:rPr>
              <a:t>LAST PAYER AWARD</a:t>
            </a:r>
            <a:endParaRPr sz="2200">
              <a:solidFill>
                <a:srgbClr val="FFCC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→ 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Must enroll in at least 12 credits per semester and earn at least 30 credits per academic year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→ 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Residency commitment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→ 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Must apply </a:t>
            </a:r>
            <a:r>
              <a:rPr lang="en" sz="2200">
                <a:solidFill>
                  <a:srgbClr val="FFCC33"/>
                </a:solidFill>
                <a:latin typeface="Trebuchet MS"/>
                <a:ea typeface="Trebuchet MS"/>
                <a:cs typeface="Trebuchet MS"/>
                <a:sym typeface="Trebuchet MS"/>
              </a:rPr>
              <a:t>SEPARATELY</a:t>
            </a:r>
            <a:r>
              <a:rPr lang="en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www.hesc.ny.gov/excelsior</a:t>
            </a:r>
            <a:endParaRPr sz="2200">
              <a:solidFill>
                <a:srgbClr val="90C226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17425" y="159625"/>
            <a:ext cx="732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CC33"/>
                </a:solidFill>
              </a:rPr>
              <a:t>NYS Excelsior Scholarship</a:t>
            </a:r>
            <a:endParaRPr sz="3600">
              <a:solidFill>
                <a:srgbClr val="FFCC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3719160" y="1516124"/>
            <a:ext cx="43413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254000" lvl="0" marL="254000" marR="0" rtl="0" algn="l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Complete the Free Application for Federal Student Aid (</a:t>
            </a:r>
            <a:r>
              <a:rPr b="0" lang="en" sz="2100" u="sng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FAFSA</a:t>
            </a:r>
            <a:r>
              <a:rPr b="0" lang="en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3719160" y="2240024"/>
            <a:ext cx="45630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875">
            <a:sp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2"/>
            </a:pPr>
            <a:r>
              <a:rPr lang="en"/>
              <a:t>Apply for </a:t>
            </a:r>
            <a:r>
              <a:rPr lang="en" u="sng">
                <a:solidFill>
                  <a:srgbClr val="FFCC3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TAP</a:t>
            </a:r>
            <a:endParaRPr>
              <a:solidFill>
                <a:srgbClr val="FFCC33"/>
              </a:solidFill>
            </a:endParaRPr>
          </a:p>
          <a:p>
            <a:pPr indent="-247650" lvl="0" marL="254000" marR="0" rtl="0" algn="l">
              <a:lnSpc>
                <a:spcPct val="139024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2"/>
            </a:pPr>
            <a:r>
              <a:rPr lang="en"/>
              <a:t>Sign Up with New York State Higher Education Services (HESC)</a:t>
            </a:r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3520623" y="3687824"/>
            <a:ext cx="49932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Have your FAFSA and TAP </a:t>
            </a:r>
            <a:r>
              <a:rPr lang="en" sz="2100">
                <a:solidFill>
                  <a:srgbClr val="FFFFFF"/>
                </a:solidFill>
              </a:rPr>
              <a:t>completed</a:t>
            </a:r>
            <a:r>
              <a:rPr lang="en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before applying for the Excelsior Scholarship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466748"/>
            <a:ext cx="3033711" cy="100488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508000" y="1572416"/>
            <a:ext cx="23553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12700" rtl="0" algn="l">
              <a:lnSpc>
                <a:spcPct val="116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York State Excelsior Scholarship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59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Eligible Students Attend Tuition-Free </a:t>
            </a:r>
            <a:r>
              <a:rPr lang="en" sz="2100" u="sng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www.hesc.ny.gov/</a:t>
            </a:r>
            <a:r>
              <a:rPr lang="en" sz="21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 excelsior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367850" y="248850"/>
            <a:ext cx="83130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650">
            <a:spAutoFit/>
          </a:bodyPr>
          <a:lstStyle/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33"/>
                </a:solidFill>
              </a:rPr>
              <a:t>Outside Scholarships</a:t>
            </a:r>
            <a:endParaRPr>
              <a:solidFill>
                <a:srgbClr val="FFCC33"/>
              </a:solidFill>
            </a:endParaRPr>
          </a:p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Apply for anything you believe you are eligible for! </a:t>
            </a:r>
            <a:endParaRPr sz="1600"/>
          </a:p>
        </p:txBody>
      </p:sp>
      <p:sp>
        <p:nvSpPr>
          <p:cNvPr id="208" name="Google Shape;208;p30"/>
          <p:cNvSpPr txBox="1"/>
          <p:nvPr/>
        </p:nvSpPr>
        <p:spPr>
          <a:xfrm>
            <a:off x="1109050" y="1388950"/>
            <a:ext cx="76230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High School Guidance Office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Clubs and </a:t>
            </a:r>
            <a:r>
              <a:rPr lang="en" sz="3100">
                <a:solidFill>
                  <a:srgbClr val="FFCC33"/>
                </a:solidFill>
              </a:rPr>
              <a:t>Organizations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Your employer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Your parent’s employer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Scholarship search engines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4F4E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367850" y="248850"/>
            <a:ext cx="83130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650">
            <a:spAutoFit/>
          </a:bodyPr>
          <a:lstStyle/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33"/>
                </a:solidFill>
              </a:rPr>
              <a:t>Loan Programs</a:t>
            </a:r>
            <a:endParaRPr>
              <a:solidFill>
                <a:srgbClr val="FFCC33"/>
              </a:solidFill>
            </a:endParaRPr>
          </a:p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4" name="Google Shape;214;p31"/>
          <p:cNvSpPr txBox="1"/>
          <p:nvPr/>
        </p:nvSpPr>
        <p:spPr>
          <a:xfrm>
            <a:off x="811900" y="1049350"/>
            <a:ext cx="7623000" cy="3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42545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Who can borrow?</a:t>
            </a:r>
            <a:endParaRPr sz="3100">
              <a:solidFill>
                <a:schemeClr val="lt1"/>
              </a:solidFill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Students </a:t>
            </a:r>
            <a:r>
              <a:rPr lang="en" sz="3100">
                <a:solidFill>
                  <a:srgbClr val="FFCC33"/>
                </a:solidFill>
              </a:rPr>
              <a:t>AND</a:t>
            </a:r>
            <a:r>
              <a:rPr lang="en" sz="3100">
                <a:solidFill>
                  <a:schemeClr val="lt1"/>
                </a:solidFill>
              </a:rPr>
              <a:t> parents</a:t>
            </a:r>
            <a:endParaRPr sz="3100">
              <a:solidFill>
                <a:schemeClr val="lt1"/>
              </a:solidFill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What types of loans are available?</a:t>
            </a:r>
            <a:endParaRPr sz="3100">
              <a:solidFill>
                <a:schemeClr val="lt1"/>
              </a:solidFill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rgbClr val="FFCC33"/>
                </a:solidFill>
              </a:rPr>
              <a:t>Subsidized/Unsubsidized</a:t>
            </a:r>
            <a:r>
              <a:rPr lang="en" sz="3100">
                <a:solidFill>
                  <a:schemeClr val="lt1"/>
                </a:solidFill>
              </a:rPr>
              <a:t> Direct Loans</a:t>
            </a:r>
            <a:endParaRPr sz="3100">
              <a:solidFill>
                <a:schemeClr val="lt1"/>
              </a:solidFill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Parent </a:t>
            </a:r>
            <a:r>
              <a:rPr lang="en" sz="3100">
                <a:solidFill>
                  <a:srgbClr val="FFCC33"/>
                </a:solidFill>
              </a:rPr>
              <a:t>PLUS</a:t>
            </a:r>
            <a:r>
              <a:rPr lang="en" sz="3100">
                <a:solidFill>
                  <a:schemeClr val="lt1"/>
                </a:solidFill>
              </a:rPr>
              <a:t> Loans</a:t>
            </a:r>
            <a:endParaRPr sz="3100">
              <a:solidFill>
                <a:schemeClr val="lt1"/>
              </a:solidFill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rgbClr val="FFCC33"/>
                </a:solidFill>
              </a:rPr>
              <a:t>Alternative (Private)</a:t>
            </a:r>
            <a:r>
              <a:rPr lang="en" sz="3100">
                <a:solidFill>
                  <a:schemeClr val="lt1"/>
                </a:solidFill>
              </a:rPr>
              <a:t> Student Loans</a:t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4F4E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367850" y="248850"/>
            <a:ext cx="83130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650">
            <a:spAutoFit/>
          </a:bodyPr>
          <a:lstStyle/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33"/>
                </a:solidFill>
              </a:rPr>
              <a:t>SUNY Oswego Billable Costs for an On-Campus Student* (2025-26)</a:t>
            </a:r>
            <a:endParaRPr>
              <a:solidFill>
                <a:srgbClr val="FFCC33"/>
              </a:solidFill>
            </a:endParaRPr>
          </a:p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20" name="Google Shape;220;p32"/>
          <p:cNvSpPr txBox="1"/>
          <p:nvPr/>
        </p:nvSpPr>
        <p:spPr>
          <a:xfrm>
            <a:off x="811900" y="1625825"/>
            <a:ext cx="7623000" cy="3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42545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Tuition						$7,070</a:t>
            </a:r>
            <a:endParaRPr sz="3100">
              <a:solidFill>
                <a:schemeClr val="lt1"/>
              </a:solidFill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Room						$9,918</a:t>
            </a:r>
            <a:endParaRPr sz="3100">
              <a:solidFill>
                <a:schemeClr val="lt1"/>
              </a:solidFill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Meal Plan					$7,430			</a:t>
            </a:r>
            <a:endParaRPr sz="3100">
              <a:solidFill>
                <a:schemeClr val="lt1"/>
              </a:solidFill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Mandatory Fees		$1,755</a:t>
            </a:r>
            <a:endParaRPr sz="3100">
              <a:solidFill>
                <a:schemeClr val="lt1"/>
              </a:solidFill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Total							$26,173</a:t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CC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4F4E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765175" y="2626350"/>
            <a:ext cx="52635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1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FINANCIAL AID OFFICE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3009900" rtl="0" algn="l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231 Sheldon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Hall SUNY Oswego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Oswego, NY 13126-3599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financial.aid@oswego.edu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n" sz="18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(315) 312-2248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 txBox="1"/>
          <p:nvPr>
            <p:ph type="title"/>
          </p:nvPr>
        </p:nvSpPr>
        <p:spPr>
          <a:xfrm>
            <a:off x="698499" y="946156"/>
            <a:ext cx="24786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Connect With</a:t>
            </a:r>
            <a:r>
              <a:rPr lang="en">
                <a:solidFill>
                  <a:srgbClr val="FFFFFF"/>
                </a:solidFill>
              </a:rPr>
              <a:t> Us!</a:t>
            </a: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698500" y="663626"/>
            <a:ext cx="5909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We Take Pride in Offering Experienced and Helpful Assistance!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6707447" y="4042628"/>
            <a:ext cx="342900" cy="363220"/>
          </a:xfrm>
          <a:custGeom>
            <a:rect b="b" l="l" r="r" t="t"/>
            <a:pathLst>
              <a:path extrusionOk="0" h="726440" w="685800">
                <a:moveTo>
                  <a:pt x="342747" y="726200"/>
                </a:moveTo>
                <a:lnTo>
                  <a:pt x="295922" y="722929"/>
                </a:lnTo>
                <a:lnTo>
                  <a:pt x="251108" y="713398"/>
                </a:lnTo>
                <a:lnTo>
                  <a:pt x="208698" y="698029"/>
                </a:lnTo>
                <a:lnTo>
                  <a:pt x="169086" y="677245"/>
                </a:lnTo>
                <a:lnTo>
                  <a:pt x="132663" y="651469"/>
                </a:lnTo>
                <a:lnTo>
                  <a:pt x="99823" y="621123"/>
                </a:lnTo>
                <a:lnTo>
                  <a:pt x="70957" y="586631"/>
                </a:lnTo>
                <a:lnTo>
                  <a:pt x="46460" y="548414"/>
                </a:lnTo>
                <a:lnTo>
                  <a:pt x="26722" y="506895"/>
                </a:lnTo>
                <a:lnTo>
                  <a:pt x="12138" y="462496"/>
                </a:lnTo>
                <a:lnTo>
                  <a:pt x="3100" y="415642"/>
                </a:lnTo>
                <a:lnTo>
                  <a:pt x="0" y="366753"/>
                </a:lnTo>
                <a:lnTo>
                  <a:pt x="3080" y="316167"/>
                </a:lnTo>
                <a:lnTo>
                  <a:pt x="12068" y="267900"/>
                </a:lnTo>
                <a:lnTo>
                  <a:pt x="26587" y="222350"/>
                </a:lnTo>
                <a:lnTo>
                  <a:pt x="46258" y="179911"/>
                </a:lnTo>
                <a:lnTo>
                  <a:pt x="70703" y="140981"/>
                </a:lnTo>
                <a:lnTo>
                  <a:pt x="99544" y="105956"/>
                </a:lnTo>
                <a:lnTo>
                  <a:pt x="132473" y="75181"/>
                </a:lnTo>
                <a:lnTo>
                  <a:pt x="168939" y="49185"/>
                </a:lnTo>
                <a:lnTo>
                  <a:pt x="208672" y="28268"/>
                </a:lnTo>
                <a:lnTo>
                  <a:pt x="251304" y="12829"/>
                </a:lnTo>
                <a:lnTo>
                  <a:pt x="296452" y="3273"/>
                </a:lnTo>
                <a:lnTo>
                  <a:pt x="343727" y="0"/>
                </a:lnTo>
                <a:lnTo>
                  <a:pt x="390964" y="3274"/>
                </a:lnTo>
                <a:lnTo>
                  <a:pt x="436006" y="12831"/>
                </a:lnTo>
                <a:lnTo>
                  <a:pt x="478495" y="28272"/>
                </a:lnTo>
                <a:lnTo>
                  <a:pt x="518073" y="49205"/>
                </a:lnTo>
                <a:lnTo>
                  <a:pt x="547259" y="70125"/>
                </a:lnTo>
                <a:lnTo>
                  <a:pt x="342747" y="70125"/>
                </a:lnTo>
                <a:lnTo>
                  <a:pt x="298546" y="74728"/>
                </a:lnTo>
                <a:lnTo>
                  <a:pt x="257149" y="88048"/>
                </a:lnTo>
                <a:lnTo>
                  <a:pt x="219197" y="109350"/>
                </a:lnTo>
                <a:lnTo>
                  <a:pt x="185328" y="137900"/>
                </a:lnTo>
                <a:lnTo>
                  <a:pt x="156184" y="172961"/>
                </a:lnTo>
                <a:lnTo>
                  <a:pt x="132402" y="213800"/>
                </a:lnTo>
                <a:lnTo>
                  <a:pt x="114624" y="259682"/>
                </a:lnTo>
                <a:lnTo>
                  <a:pt x="103488" y="309872"/>
                </a:lnTo>
                <a:lnTo>
                  <a:pt x="99640" y="363545"/>
                </a:lnTo>
                <a:lnTo>
                  <a:pt x="103488" y="416634"/>
                </a:lnTo>
                <a:lnTo>
                  <a:pt x="114624" y="466381"/>
                </a:lnTo>
                <a:lnTo>
                  <a:pt x="132402" y="512009"/>
                </a:lnTo>
                <a:lnTo>
                  <a:pt x="156184" y="552745"/>
                </a:lnTo>
                <a:lnTo>
                  <a:pt x="185328" y="587812"/>
                </a:lnTo>
                <a:lnTo>
                  <a:pt x="219197" y="616436"/>
                </a:lnTo>
                <a:lnTo>
                  <a:pt x="257149" y="637842"/>
                </a:lnTo>
                <a:lnTo>
                  <a:pt x="298546" y="651254"/>
                </a:lnTo>
                <a:lnTo>
                  <a:pt x="342747" y="655896"/>
                </a:lnTo>
                <a:lnTo>
                  <a:pt x="546913" y="655896"/>
                </a:lnTo>
                <a:lnTo>
                  <a:pt x="516408" y="677443"/>
                </a:lnTo>
                <a:lnTo>
                  <a:pt x="476796" y="698163"/>
                </a:lnTo>
                <a:lnTo>
                  <a:pt x="434386" y="713467"/>
                </a:lnTo>
                <a:lnTo>
                  <a:pt x="389572" y="722949"/>
                </a:lnTo>
                <a:lnTo>
                  <a:pt x="342747" y="726200"/>
                </a:lnTo>
                <a:close/>
              </a:path>
              <a:path extrusionOk="0" h="726440" w="685800">
                <a:moveTo>
                  <a:pt x="546913" y="655896"/>
                </a:moveTo>
                <a:lnTo>
                  <a:pt x="342747" y="655896"/>
                </a:lnTo>
                <a:lnTo>
                  <a:pt x="386949" y="651286"/>
                </a:lnTo>
                <a:lnTo>
                  <a:pt x="428345" y="637955"/>
                </a:lnTo>
                <a:lnTo>
                  <a:pt x="466298" y="616654"/>
                </a:lnTo>
                <a:lnTo>
                  <a:pt x="500166" y="588135"/>
                </a:lnTo>
                <a:lnTo>
                  <a:pt x="529310" y="553148"/>
                </a:lnTo>
                <a:lnTo>
                  <a:pt x="553092" y="512445"/>
                </a:lnTo>
                <a:lnTo>
                  <a:pt x="570870" y="466776"/>
                </a:lnTo>
                <a:lnTo>
                  <a:pt x="582007" y="416893"/>
                </a:lnTo>
                <a:lnTo>
                  <a:pt x="585861" y="363545"/>
                </a:lnTo>
                <a:lnTo>
                  <a:pt x="582007" y="310161"/>
                </a:lnTo>
                <a:lnTo>
                  <a:pt x="570870" y="260179"/>
                </a:lnTo>
                <a:lnTo>
                  <a:pt x="553092" y="214368"/>
                </a:lnTo>
                <a:lnTo>
                  <a:pt x="529310" y="173496"/>
                </a:lnTo>
                <a:lnTo>
                  <a:pt x="500166" y="138332"/>
                </a:lnTo>
                <a:lnTo>
                  <a:pt x="466298" y="109644"/>
                </a:lnTo>
                <a:lnTo>
                  <a:pt x="428345" y="88201"/>
                </a:lnTo>
                <a:lnTo>
                  <a:pt x="386949" y="74772"/>
                </a:lnTo>
                <a:lnTo>
                  <a:pt x="342747" y="70125"/>
                </a:lnTo>
                <a:lnTo>
                  <a:pt x="547259" y="70125"/>
                </a:lnTo>
                <a:lnTo>
                  <a:pt x="586930" y="105855"/>
                </a:lnTo>
                <a:lnTo>
                  <a:pt x="615528" y="140807"/>
                </a:lnTo>
                <a:lnTo>
                  <a:pt x="639744" y="179634"/>
                </a:lnTo>
                <a:lnTo>
                  <a:pt x="659213" y="221936"/>
                </a:lnTo>
                <a:lnTo>
                  <a:pt x="673571" y="267312"/>
                </a:lnTo>
                <a:lnTo>
                  <a:pt x="682453" y="315362"/>
                </a:lnTo>
                <a:lnTo>
                  <a:pt x="685371" y="363634"/>
                </a:lnTo>
                <a:lnTo>
                  <a:pt x="685427" y="366753"/>
                </a:lnTo>
                <a:lnTo>
                  <a:pt x="682394" y="415043"/>
                </a:lnTo>
                <a:lnTo>
                  <a:pt x="673356" y="462249"/>
                </a:lnTo>
                <a:lnTo>
                  <a:pt x="658772" y="506895"/>
                </a:lnTo>
                <a:lnTo>
                  <a:pt x="639034" y="548572"/>
                </a:lnTo>
                <a:lnTo>
                  <a:pt x="614537" y="586873"/>
                </a:lnTo>
                <a:lnTo>
                  <a:pt x="585671" y="621391"/>
                </a:lnTo>
                <a:lnTo>
                  <a:pt x="552831" y="651717"/>
                </a:lnTo>
                <a:lnTo>
                  <a:pt x="546913" y="655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30" name="Google Shape;230;p33"/>
          <p:cNvSpPr/>
          <p:nvPr/>
        </p:nvSpPr>
        <p:spPr>
          <a:xfrm>
            <a:off x="7063607" y="4042588"/>
            <a:ext cx="1563370" cy="363220"/>
          </a:xfrm>
          <a:custGeom>
            <a:rect b="b" l="l" r="r" t="t"/>
            <a:pathLst>
              <a:path extrusionOk="0" h="726440" w="3126740">
                <a:moveTo>
                  <a:pt x="414299" y="186677"/>
                </a:moveTo>
                <a:lnTo>
                  <a:pt x="414032" y="186143"/>
                </a:lnTo>
                <a:lnTo>
                  <a:pt x="414032" y="186677"/>
                </a:lnTo>
                <a:lnTo>
                  <a:pt x="414299" y="186677"/>
                </a:lnTo>
                <a:close/>
              </a:path>
              <a:path extrusionOk="0" h="726440" w="3126740">
                <a:moveTo>
                  <a:pt x="461530" y="519836"/>
                </a:moveTo>
                <a:lnTo>
                  <a:pt x="456946" y="478548"/>
                </a:lnTo>
                <a:lnTo>
                  <a:pt x="442620" y="442163"/>
                </a:lnTo>
                <a:lnTo>
                  <a:pt x="417766" y="409790"/>
                </a:lnTo>
                <a:lnTo>
                  <a:pt x="381558" y="380568"/>
                </a:lnTo>
                <a:lnTo>
                  <a:pt x="333171" y="353618"/>
                </a:lnTo>
                <a:lnTo>
                  <a:pt x="271805" y="328079"/>
                </a:lnTo>
                <a:lnTo>
                  <a:pt x="227571" y="311912"/>
                </a:lnTo>
                <a:lnTo>
                  <a:pt x="194398" y="299161"/>
                </a:lnTo>
                <a:lnTo>
                  <a:pt x="155511" y="282016"/>
                </a:lnTo>
                <a:lnTo>
                  <a:pt x="109994" y="243001"/>
                </a:lnTo>
                <a:lnTo>
                  <a:pt x="96774" y="186677"/>
                </a:lnTo>
                <a:lnTo>
                  <a:pt x="107518" y="140652"/>
                </a:lnTo>
                <a:lnTo>
                  <a:pt x="137121" y="103771"/>
                </a:lnTo>
                <a:lnTo>
                  <a:pt x="181673" y="79273"/>
                </a:lnTo>
                <a:lnTo>
                  <a:pt x="237223" y="70396"/>
                </a:lnTo>
                <a:lnTo>
                  <a:pt x="286118" y="75438"/>
                </a:lnTo>
                <a:lnTo>
                  <a:pt x="329120" y="90208"/>
                </a:lnTo>
                <a:lnTo>
                  <a:pt x="365391" y="114058"/>
                </a:lnTo>
                <a:lnTo>
                  <a:pt x="394068" y="146418"/>
                </a:lnTo>
                <a:lnTo>
                  <a:pt x="414032" y="186143"/>
                </a:lnTo>
                <a:lnTo>
                  <a:pt x="414032" y="70396"/>
                </a:lnTo>
                <a:lnTo>
                  <a:pt x="414032" y="39116"/>
                </a:lnTo>
                <a:lnTo>
                  <a:pt x="414032" y="18173"/>
                </a:lnTo>
                <a:lnTo>
                  <a:pt x="409206" y="27609"/>
                </a:lnTo>
                <a:lnTo>
                  <a:pt x="403898" y="34124"/>
                </a:lnTo>
                <a:lnTo>
                  <a:pt x="397624" y="37896"/>
                </a:lnTo>
                <a:lnTo>
                  <a:pt x="389890" y="39116"/>
                </a:lnTo>
                <a:lnTo>
                  <a:pt x="383463" y="38315"/>
                </a:lnTo>
                <a:lnTo>
                  <a:pt x="374561" y="35839"/>
                </a:lnTo>
                <a:lnTo>
                  <a:pt x="362318" y="31597"/>
                </a:lnTo>
                <a:lnTo>
                  <a:pt x="345859" y="25476"/>
                </a:lnTo>
                <a:lnTo>
                  <a:pt x="314629" y="13169"/>
                </a:lnTo>
                <a:lnTo>
                  <a:pt x="287921" y="5461"/>
                </a:lnTo>
                <a:lnTo>
                  <a:pt x="262407" y="1485"/>
                </a:lnTo>
                <a:lnTo>
                  <a:pt x="234734" y="355"/>
                </a:lnTo>
                <a:lnTo>
                  <a:pt x="179158" y="5334"/>
                </a:lnTo>
                <a:lnTo>
                  <a:pt x="129070" y="19621"/>
                </a:lnTo>
                <a:lnTo>
                  <a:pt x="85585" y="42265"/>
                </a:lnTo>
                <a:lnTo>
                  <a:pt x="49822" y="72313"/>
                </a:lnTo>
                <a:lnTo>
                  <a:pt x="22885" y="108813"/>
                </a:lnTo>
                <a:lnTo>
                  <a:pt x="5905" y="150825"/>
                </a:lnTo>
                <a:lnTo>
                  <a:pt x="0" y="197370"/>
                </a:lnTo>
                <a:lnTo>
                  <a:pt x="4495" y="241376"/>
                </a:lnTo>
                <a:lnTo>
                  <a:pt x="18516" y="279654"/>
                </a:lnTo>
                <a:lnTo>
                  <a:pt x="42837" y="313093"/>
                </a:lnTo>
                <a:lnTo>
                  <a:pt x="78257" y="342595"/>
                </a:lnTo>
                <a:lnTo>
                  <a:pt x="125564" y="369062"/>
                </a:lnTo>
                <a:lnTo>
                  <a:pt x="185534" y="393395"/>
                </a:lnTo>
                <a:lnTo>
                  <a:pt x="240690" y="413524"/>
                </a:lnTo>
                <a:lnTo>
                  <a:pt x="279895" y="429514"/>
                </a:lnTo>
                <a:lnTo>
                  <a:pt x="327063" y="456209"/>
                </a:lnTo>
                <a:lnTo>
                  <a:pt x="355981" y="492366"/>
                </a:lnTo>
                <a:lnTo>
                  <a:pt x="365556" y="537654"/>
                </a:lnTo>
                <a:lnTo>
                  <a:pt x="358279" y="576935"/>
                </a:lnTo>
                <a:lnTo>
                  <a:pt x="337578" y="609676"/>
                </a:lnTo>
                <a:lnTo>
                  <a:pt x="305092" y="634606"/>
                </a:lnTo>
                <a:lnTo>
                  <a:pt x="262509" y="650494"/>
                </a:lnTo>
                <a:lnTo>
                  <a:pt x="211467" y="656069"/>
                </a:lnTo>
                <a:lnTo>
                  <a:pt x="158534" y="651306"/>
                </a:lnTo>
                <a:lnTo>
                  <a:pt x="111734" y="637095"/>
                </a:lnTo>
                <a:lnTo>
                  <a:pt x="71183" y="613524"/>
                </a:lnTo>
                <a:lnTo>
                  <a:pt x="36957" y="580694"/>
                </a:lnTo>
                <a:lnTo>
                  <a:pt x="9169" y="538721"/>
                </a:lnTo>
                <a:lnTo>
                  <a:pt x="9169" y="706323"/>
                </a:lnTo>
                <a:lnTo>
                  <a:pt x="12687" y="695617"/>
                </a:lnTo>
                <a:lnTo>
                  <a:pt x="18135" y="687349"/>
                </a:lnTo>
                <a:lnTo>
                  <a:pt x="25146" y="682015"/>
                </a:lnTo>
                <a:lnTo>
                  <a:pt x="33324" y="680135"/>
                </a:lnTo>
                <a:lnTo>
                  <a:pt x="39573" y="680237"/>
                </a:lnTo>
                <a:lnTo>
                  <a:pt x="45504" y="681634"/>
                </a:lnTo>
                <a:lnTo>
                  <a:pt x="51142" y="684314"/>
                </a:lnTo>
                <a:lnTo>
                  <a:pt x="101409" y="704596"/>
                </a:lnTo>
                <a:lnTo>
                  <a:pt x="142722" y="717499"/>
                </a:lnTo>
                <a:lnTo>
                  <a:pt x="180682" y="724306"/>
                </a:lnTo>
                <a:lnTo>
                  <a:pt x="220916" y="726287"/>
                </a:lnTo>
                <a:lnTo>
                  <a:pt x="271754" y="722401"/>
                </a:lnTo>
                <a:lnTo>
                  <a:pt x="318033" y="711123"/>
                </a:lnTo>
                <a:lnTo>
                  <a:pt x="359041" y="693013"/>
                </a:lnTo>
                <a:lnTo>
                  <a:pt x="394131" y="668642"/>
                </a:lnTo>
                <a:lnTo>
                  <a:pt x="406019" y="656069"/>
                </a:lnTo>
                <a:lnTo>
                  <a:pt x="422605" y="638568"/>
                </a:lnTo>
                <a:lnTo>
                  <a:pt x="443776" y="603364"/>
                </a:lnTo>
                <a:lnTo>
                  <a:pt x="456984" y="563600"/>
                </a:lnTo>
                <a:lnTo>
                  <a:pt x="461530" y="519836"/>
                </a:lnTo>
                <a:close/>
              </a:path>
              <a:path extrusionOk="0" h="726440" w="3126740">
                <a:moveTo>
                  <a:pt x="1790103" y="605726"/>
                </a:moveTo>
                <a:lnTo>
                  <a:pt x="1779816" y="626287"/>
                </a:lnTo>
                <a:lnTo>
                  <a:pt x="1767586" y="638771"/>
                </a:lnTo>
                <a:lnTo>
                  <a:pt x="1750631" y="644956"/>
                </a:lnTo>
                <a:lnTo>
                  <a:pt x="1726209" y="646633"/>
                </a:lnTo>
                <a:lnTo>
                  <a:pt x="1453324" y="646633"/>
                </a:lnTo>
                <a:lnTo>
                  <a:pt x="1453324" y="383590"/>
                </a:lnTo>
                <a:lnTo>
                  <a:pt x="1689138" y="383590"/>
                </a:lnTo>
                <a:lnTo>
                  <a:pt x="1709572" y="385114"/>
                </a:lnTo>
                <a:lnTo>
                  <a:pt x="1724393" y="390258"/>
                </a:lnTo>
                <a:lnTo>
                  <a:pt x="1734693" y="399948"/>
                </a:lnTo>
                <a:lnTo>
                  <a:pt x="1741538" y="415048"/>
                </a:lnTo>
                <a:lnTo>
                  <a:pt x="1741538" y="383590"/>
                </a:lnTo>
                <a:lnTo>
                  <a:pt x="1741538" y="317563"/>
                </a:lnTo>
                <a:lnTo>
                  <a:pt x="1741538" y="285127"/>
                </a:lnTo>
                <a:lnTo>
                  <a:pt x="1734007" y="300799"/>
                </a:lnTo>
                <a:lnTo>
                  <a:pt x="1724520" y="310769"/>
                </a:lnTo>
                <a:lnTo>
                  <a:pt x="1711490" y="316026"/>
                </a:lnTo>
                <a:lnTo>
                  <a:pt x="1693329" y="317563"/>
                </a:lnTo>
                <a:lnTo>
                  <a:pt x="1453324" y="317563"/>
                </a:lnTo>
                <a:lnTo>
                  <a:pt x="1453324" y="79743"/>
                </a:lnTo>
                <a:lnTo>
                  <a:pt x="1717382" y="79743"/>
                </a:lnTo>
                <a:lnTo>
                  <a:pt x="1739315" y="81534"/>
                </a:lnTo>
                <a:lnTo>
                  <a:pt x="1754568" y="87731"/>
                </a:lnTo>
                <a:lnTo>
                  <a:pt x="1765109" y="99631"/>
                </a:lnTo>
                <a:lnTo>
                  <a:pt x="1772907" y="118503"/>
                </a:lnTo>
                <a:lnTo>
                  <a:pt x="1772907" y="79743"/>
                </a:lnTo>
                <a:lnTo>
                  <a:pt x="1772907" y="13716"/>
                </a:lnTo>
                <a:lnTo>
                  <a:pt x="1348841" y="13716"/>
                </a:lnTo>
                <a:lnTo>
                  <a:pt x="1349146" y="13538"/>
                </a:lnTo>
                <a:lnTo>
                  <a:pt x="1217079" y="13538"/>
                </a:lnTo>
                <a:lnTo>
                  <a:pt x="1229550" y="20142"/>
                </a:lnTo>
                <a:lnTo>
                  <a:pt x="1237627" y="27825"/>
                </a:lnTo>
                <a:lnTo>
                  <a:pt x="1241983" y="37274"/>
                </a:lnTo>
                <a:lnTo>
                  <a:pt x="1243279" y="49187"/>
                </a:lnTo>
                <a:lnTo>
                  <a:pt x="1243101" y="55943"/>
                </a:lnTo>
                <a:lnTo>
                  <a:pt x="1242060" y="62572"/>
                </a:lnTo>
                <a:lnTo>
                  <a:pt x="1240155" y="69049"/>
                </a:lnTo>
                <a:lnTo>
                  <a:pt x="1113345" y="603681"/>
                </a:lnTo>
                <a:lnTo>
                  <a:pt x="933056" y="13716"/>
                </a:lnTo>
                <a:lnTo>
                  <a:pt x="873264" y="13716"/>
                </a:lnTo>
                <a:lnTo>
                  <a:pt x="689762" y="597001"/>
                </a:lnTo>
                <a:lnTo>
                  <a:pt x="564019" y="68872"/>
                </a:lnTo>
                <a:lnTo>
                  <a:pt x="562559" y="61607"/>
                </a:lnTo>
                <a:lnTo>
                  <a:pt x="561365" y="54292"/>
                </a:lnTo>
                <a:lnTo>
                  <a:pt x="560463" y="46951"/>
                </a:lnTo>
                <a:lnTo>
                  <a:pt x="559828" y="39560"/>
                </a:lnTo>
                <a:lnTo>
                  <a:pt x="561086" y="30454"/>
                </a:lnTo>
                <a:lnTo>
                  <a:pt x="565086" y="23317"/>
                </a:lnTo>
                <a:lnTo>
                  <a:pt x="572236" y="17754"/>
                </a:lnTo>
                <a:lnTo>
                  <a:pt x="582917" y="13360"/>
                </a:lnTo>
                <a:lnTo>
                  <a:pt x="428828" y="13360"/>
                </a:lnTo>
                <a:lnTo>
                  <a:pt x="461391" y="49149"/>
                </a:lnTo>
                <a:lnTo>
                  <a:pt x="620610" y="717816"/>
                </a:lnTo>
                <a:lnTo>
                  <a:pt x="719797" y="717816"/>
                </a:lnTo>
                <a:lnTo>
                  <a:pt x="888504" y="178206"/>
                </a:lnTo>
                <a:lnTo>
                  <a:pt x="1053452" y="717461"/>
                </a:lnTo>
                <a:lnTo>
                  <a:pt x="1155852" y="717461"/>
                </a:lnTo>
                <a:lnTo>
                  <a:pt x="1307350" y="73063"/>
                </a:lnTo>
                <a:lnTo>
                  <a:pt x="1322298" y="34353"/>
                </a:lnTo>
                <a:lnTo>
                  <a:pt x="1341120" y="18338"/>
                </a:lnTo>
                <a:lnTo>
                  <a:pt x="1342936" y="19062"/>
                </a:lnTo>
                <a:lnTo>
                  <a:pt x="1351686" y="28130"/>
                </a:lnTo>
                <a:lnTo>
                  <a:pt x="1356499" y="42316"/>
                </a:lnTo>
                <a:lnTo>
                  <a:pt x="1357972" y="62992"/>
                </a:lnTo>
                <a:lnTo>
                  <a:pt x="1357972" y="662393"/>
                </a:lnTo>
                <a:lnTo>
                  <a:pt x="1356639" y="682904"/>
                </a:lnTo>
                <a:lnTo>
                  <a:pt x="1352054" y="696950"/>
                </a:lnTo>
                <a:lnTo>
                  <a:pt x="1343342" y="706285"/>
                </a:lnTo>
                <a:lnTo>
                  <a:pt x="1329639" y="712660"/>
                </a:lnTo>
                <a:lnTo>
                  <a:pt x="1790103" y="712660"/>
                </a:lnTo>
                <a:lnTo>
                  <a:pt x="1790103" y="646633"/>
                </a:lnTo>
                <a:lnTo>
                  <a:pt x="1790103" y="605726"/>
                </a:lnTo>
                <a:close/>
              </a:path>
              <a:path extrusionOk="0" h="726440" w="3126740">
                <a:moveTo>
                  <a:pt x="2346020" y="207606"/>
                </a:moveTo>
                <a:lnTo>
                  <a:pt x="2345753" y="207124"/>
                </a:lnTo>
                <a:lnTo>
                  <a:pt x="2345753" y="207606"/>
                </a:lnTo>
                <a:lnTo>
                  <a:pt x="2346020" y="207606"/>
                </a:lnTo>
                <a:close/>
              </a:path>
              <a:path extrusionOk="0" h="726440" w="3126740">
                <a:moveTo>
                  <a:pt x="2401278" y="405599"/>
                </a:moveTo>
                <a:lnTo>
                  <a:pt x="2229370" y="405599"/>
                </a:lnTo>
                <a:lnTo>
                  <a:pt x="2250046" y="413232"/>
                </a:lnTo>
                <a:lnTo>
                  <a:pt x="2262873" y="423316"/>
                </a:lnTo>
                <a:lnTo>
                  <a:pt x="2271255" y="624624"/>
                </a:lnTo>
                <a:lnTo>
                  <a:pt x="2209774" y="648144"/>
                </a:lnTo>
                <a:lnTo>
                  <a:pt x="2144433" y="656069"/>
                </a:lnTo>
                <a:lnTo>
                  <a:pt x="2099221" y="651700"/>
                </a:lnTo>
                <a:lnTo>
                  <a:pt x="2057514" y="639000"/>
                </a:lnTo>
                <a:lnTo>
                  <a:pt x="2019795" y="618528"/>
                </a:lnTo>
                <a:lnTo>
                  <a:pt x="1986559" y="590892"/>
                </a:lnTo>
                <a:lnTo>
                  <a:pt x="1958289" y="556679"/>
                </a:lnTo>
                <a:lnTo>
                  <a:pt x="1935454" y="516470"/>
                </a:lnTo>
                <a:lnTo>
                  <a:pt x="1918550" y="470865"/>
                </a:lnTo>
                <a:lnTo>
                  <a:pt x="1908048" y="420433"/>
                </a:lnTo>
                <a:lnTo>
                  <a:pt x="1904441" y="365772"/>
                </a:lnTo>
                <a:lnTo>
                  <a:pt x="1908276" y="310934"/>
                </a:lnTo>
                <a:lnTo>
                  <a:pt x="1919401" y="260032"/>
                </a:lnTo>
                <a:lnTo>
                  <a:pt x="1937219" y="213753"/>
                </a:lnTo>
                <a:lnTo>
                  <a:pt x="1961159" y="172745"/>
                </a:lnTo>
                <a:lnTo>
                  <a:pt x="1990623" y="137680"/>
                </a:lnTo>
                <a:lnTo>
                  <a:pt x="2025040" y="109245"/>
                </a:lnTo>
                <a:lnTo>
                  <a:pt x="2063813" y="88112"/>
                </a:lnTo>
                <a:lnTo>
                  <a:pt x="2106358" y="74930"/>
                </a:lnTo>
                <a:lnTo>
                  <a:pt x="2152104" y="70396"/>
                </a:lnTo>
                <a:lnTo>
                  <a:pt x="2203005" y="75806"/>
                </a:lnTo>
                <a:lnTo>
                  <a:pt x="2247646" y="92138"/>
                </a:lnTo>
                <a:lnTo>
                  <a:pt x="2286216" y="119468"/>
                </a:lnTo>
                <a:lnTo>
                  <a:pt x="2318943" y="157924"/>
                </a:lnTo>
                <a:lnTo>
                  <a:pt x="2345753" y="207124"/>
                </a:lnTo>
                <a:lnTo>
                  <a:pt x="2345753" y="70396"/>
                </a:lnTo>
                <a:lnTo>
                  <a:pt x="2345753" y="49187"/>
                </a:lnTo>
                <a:lnTo>
                  <a:pt x="2345753" y="31369"/>
                </a:lnTo>
                <a:lnTo>
                  <a:pt x="2340191" y="39446"/>
                </a:lnTo>
                <a:lnTo>
                  <a:pt x="2334450" y="44983"/>
                </a:lnTo>
                <a:lnTo>
                  <a:pt x="2328329" y="48171"/>
                </a:lnTo>
                <a:lnTo>
                  <a:pt x="2321610" y="49187"/>
                </a:lnTo>
                <a:lnTo>
                  <a:pt x="2313406" y="48323"/>
                </a:lnTo>
                <a:lnTo>
                  <a:pt x="2305723" y="45885"/>
                </a:lnTo>
                <a:lnTo>
                  <a:pt x="2298522" y="41871"/>
                </a:lnTo>
                <a:lnTo>
                  <a:pt x="2249894" y="20751"/>
                </a:lnTo>
                <a:lnTo>
                  <a:pt x="2212175" y="7975"/>
                </a:lnTo>
                <a:lnTo>
                  <a:pt x="2177783" y="1676"/>
                </a:lnTo>
                <a:lnTo>
                  <a:pt x="2139175" y="0"/>
                </a:lnTo>
                <a:lnTo>
                  <a:pt x="2092337" y="3238"/>
                </a:lnTo>
                <a:lnTo>
                  <a:pt x="2047862" y="12700"/>
                </a:lnTo>
                <a:lnTo>
                  <a:pt x="2006079" y="28054"/>
                </a:lnTo>
                <a:lnTo>
                  <a:pt x="1967318" y="48907"/>
                </a:lnTo>
                <a:lnTo>
                  <a:pt x="1931898" y="74904"/>
                </a:lnTo>
                <a:lnTo>
                  <a:pt x="1900161" y="105714"/>
                </a:lnTo>
                <a:lnTo>
                  <a:pt x="1872399" y="140944"/>
                </a:lnTo>
                <a:lnTo>
                  <a:pt x="1848967" y="180238"/>
                </a:lnTo>
                <a:lnTo>
                  <a:pt x="1830171" y="223253"/>
                </a:lnTo>
                <a:lnTo>
                  <a:pt x="1816354" y="269608"/>
                </a:lnTo>
                <a:lnTo>
                  <a:pt x="1807819" y="318960"/>
                </a:lnTo>
                <a:lnTo>
                  <a:pt x="1804898" y="370941"/>
                </a:lnTo>
                <a:lnTo>
                  <a:pt x="1807654" y="422173"/>
                </a:lnTo>
                <a:lnTo>
                  <a:pt x="1815744" y="470395"/>
                </a:lnTo>
                <a:lnTo>
                  <a:pt x="1828914" y="515315"/>
                </a:lnTo>
                <a:lnTo>
                  <a:pt x="1846910" y="556666"/>
                </a:lnTo>
                <a:lnTo>
                  <a:pt x="1869478" y="594169"/>
                </a:lnTo>
                <a:lnTo>
                  <a:pt x="1896364" y="627557"/>
                </a:lnTo>
                <a:lnTo>
                  <a:pt x="1927313" y="656564"/>
                </a:lnTo>
                <a:lnTo>
                  <a:pt x="1962061" y="680897"/>
                </a:lnTo>
                <a:lnTo>
                  <a:pt x="2000364" y="700316"/>
                </a:lnTo>
                <a:lnTo>
                  <a:pt x="2041956" y="714514"/>
                </a:lnTo>
                <a:lnTo>
                  <a:pt x="2086597" y="723226"/>
                </a:lnTo>
                <a:lnTo>
                  <a:pt x="2134006" y="726198"/>
                </a:lnTo>
                <a:lnTo>
                  <a:pt x="2164816" y="725309"/>
                </a:lnTo>
                <a:lnTo>
                  <a:pt x="2225484" y="716826"/>
                </a:lnTo>
                <a:lnTo>
                  <a:pt x="2284603" y="699541"/>
                </a:lnTo>
                <a:lnTo>
                  <a:pt x="2340267" y="673976"/>
                </a:lnTo>
                <a:lnTo>
                  <a:pt x="2366695" y="658126"/>
                </a:lnTo>
                <a:lnTo>
                  <a:pt x="2366695" y="656069"/>
                </a:lnTo>
                <a:lnTo>
                  <a:pt x="2366695" y="459066"/>
                </a:lnTo>
                <a:lnTo>
                  <a:pt x="2367978" y="436397"/>
                </a:lnTo>
                <a:lnTo>
                  <a:pt x="2372995" y="421703"/>
                </a:lnTo>
                <a:lnTo>
                  <a:pt x="2383510" y="412330"/>
                </a:lnTo>
                <a:lnTo>
                  <a:pt x="2401278" y="405599"/>
                </a:lnTo>
                <a:close/>
              </a:path>
              <a:path extrusionOk="0" h="726440" w="3126740">
                <a:moveTo>
                  <a:pt x="3126270" y="366839"/>
                </a:moveTo>
                <a:lnTo>
                  <a:pt x="3123298" y="315455"/>
                </a:lnTo>
                <a:lnTo>
                  <a:pt x="3114421" y="267398"/>
                </a:lnTo>
                <a:lnTo>
                  <a:pt x="3100057" y="222021"/>
                </a:lnTo>
                <a:lnTo>
                  <a:pt x="3080588" y="179717"/>
                </a:lnTo>
                <a:lnTo>
                  <a:pt x="3056369" y="140893"/>
                </a:lnTo>
                <a:lnTo>
                  <a:pt x="3027781" y="105943"/>
                </a:lnTo>
                <a:lnTo>
                  <a:pt x="3026702" y="104940"/>
                </a:lnTo>
                <a:lnTo>
                  <a:pt x="3026702" y="363728"/>
                </a:lnTo>
                <a:lnTo>
                  <a:pt x="3022854" y="417068"/>
                </a:lnTo>
                <a:lnTo>
                  <a:pt x="3011716" y="466953"/>
                </a:lnTo>
                <a:lnTo>
                  <a:pt x="2993936" y="512622"/>
                </a:lnTo>
                <a:lnTo>
                  <a:pt x="2970161" y="553326"/>
                </a:lnTo>
                <a:lnTo>
                  <a:pt x="2941015" y="588314"/>
                </a:lnTo>
                <a:lnTo>
                  <a:pt x="2907144" y="616826"/>
                </a:lnTo>
                <a:lnTo>
                  <a:pt x="2869196" y="638136"/>
                </a:lnTo>
                <a:lnTo>
                  <a:pt x="2827794" y="651459"/>
                </a:lnTo>
                <a:lnTo>
                  <a:pt x="2783598" y="656069"/>
                </a:lnTo>
                <a:lnTo>
                  <a:pt x="2739390" y="651433"/>
                </a:lnTo>
                <a:lnTo>
                  <a:pt x="2698000" y="638009"/>
                </a:lnTo>
                <a:lnTo>
                  <a:pt x="2660040" y="616597"/>
                </a:lnTo>
                <a:lnTo>
                  <a:pt x="2626169" y="587959"/>
                </a:lnTo>
                <a:lnTo>
                  <a:pt x="2597023" y="552881"/>
                </a:lnTo>
                <a:lnTo>
                  <a:pt x="2573248" y="512152"/>
                </a:lnTo>
                <a:lnTo>
                  <a:pt x="2555468" y="466521"/>
                </a:lnTo>
                <a:lnTo>
                  <a:pt x="2544330" y="416788"/>
                </a:lnTo>
                <a:lnTo>
                  <a:pt x="2540482" y="363728"/>
                </a:lnTo>
                <a:lnTo>
                  <a:pt x="2544330" y="309968"/>
                </a:lnTo>
                <a:lnTo>
                  <a:pt x="2555468" y="259778"/>
                </a:lnTo>
                <a:lnTo>
                  <a:pt x="2573248" y="213906"/>
                </a:lnTo>
                <a:lnTo>
                  <a:pt x="2597023" y="173088"/>
                </a:lnTo>
                <a:lnTo>
                  <a:pt x="2626169" y="138036"/>
                </a:lnTo>
                <a:lnTo>
                  <a:pt x="2660040" y="109499"/>
                </a:lnTo>
                <a:lnTo>
                  <a:pt x="2698000" y="88214"/>
                </a:lnTo>
                <a:lnTo>
                  <a:pt x="2739390" y="74904"/>
                </a:lnTo>
                <a:lnTo>
                  <a:pt x="2783598" y="70307"/>
                </a:lnTo>
                <a:lnTo>
                  <a:pt x="2827794" y="74942"/>
                </a:lnTo>
                <a:lnTo>
                  <a:pt x="2869196" y="88379"/>
                </a:lnTo>
                <a:lnTo>
                  <a:pt x="2907144" y="109816"/>
                </a:lnTo>
                <a:lnTo>
                  <a:pt x="2941015" y="138506"/>
                </a:lnTo>
                <a:lnTo>
                  <a:pt x="2970161" y="173672"/>
                </a:lnTo>
                <a:lnTo>
                  <a:pt x="2993936" y="214541"/>
                </a:lnTo>
                <a:lnTo>
                  <a:pt x="3011716" y="260362"/>
                </a:lnTo>
                <a:lnTo>
                  <a:pt x="3022854" y="310337"/>
                </a:lnTo>
                <a:lnTo>
                  <a:pt x="3026702" y="363728"/>
                </a:lnTo>
                <a:lnTo>
                  <a:pt x="3026702" y="104940"/>
                </a:lnTo>
                <a:lnTo>
                  <a:pt x="2995218" y="75323"/>
                </a:lnTo>
                <a:lnTo>
                  <a:pt x="2958922" y="49288"/>
                </a:lnTo>
                <a:lnTo>
                  <a:pt x="2919336" y="28359"/>
                </a:lnTo>
                <a:lnTo>
                  <a:pt x="2876854" y="12915"/>
                </a:lnTo>
                <a:lnTo>
                  <a:pt x="2831808" y="3365"/>
                </a:lnTo>
                <a:lnTo>
                  <a:pt x="2784576" y="88"/>
                </a:lnTo>
                <a:lnTo>
                  <a:pt x="2737294" y="3365"/>
                </a:lnTo>
                <a:lnTo>
                  <a:pt x="2692146" y="12915"/>
                </a:lnTo>
                <a:lnTo>
                  <a:pt x="2649512" y="28359"/>
                </a:lnTo>
                <a:lnTo>
                  <a:pt x="2609786" y="49276"/>
                </a:lnTo>
                <a:lnTo>
                  <a:pt x="2573324" y="75272"/>
                </a:lnTo>
                <a:lnTo>
                  <a:pt x="2540393" y="106045"/>
                </a:lnTo>
                <a:lnTo>
                  <a:pt x="2511552" y="141071"/>
                </a:lnTo>
                <a:lnTo>
                  <a:pt x="2487104" y="179997"/>
                </a:lnTo>
                <a:lnTo>
                  <a:pt x="2467432" y="222440"/>
                </a:lnTo>
                <a:lnTo>
                  <a:pt x="2452916" y="267982"/>
                </a:lnTo>
                <a:lnTo>
                  <a:pt x="2443924" y="316255"/>
                </a:lnTo>
                <a:lnTo>
                  <a:pt x="2440851" y="366839"/>
                </a:lnTo>
                <a:lnTo>
                  <a:pt x="2443937" y="415734"/>
                </a:lnTo>
                <a:lnTo>
                  <a:pt x="2452954" y="462584"/>
                </a:lnTo>
                <a:lnTo>
                  <a:pt x="2467508" y="506984"/>
                </a:lnTo>
                <a:lnTo>
                  <a:pt x="2487206" y="548500"/>
                </a:lnTo>
                <a:lnTo>
                  <a:pt x="2511666" y="586714"/>
                </a:lnTo>
                <a:lnTo>
                  <a:pt x="2540495" y="621207"/>
                </a:lnTo>
                <a:lnTo>
                  <a:pt x="2573324" y="651560"/>
                </a:lnTo>
                <a:lnTo>
                  <a:pt x="2609735" y="677329"/>
                </a:lnTo>
                <a:lnTo>
                  <a:pt x="2649359" y="698119"/>
                </a:lnTo>
                <a:lnTo>
                  <a:pt x="2691803" y="713486"/>
                </a:lnTo>
                <a:lnTo>
                  <a:pt x="2736672" y="723011"/>
                </a:lnTo>
                <a:lnTo>
                  <a:pt x="2783598" y="726287"/>
                </a:lnTo>
                <a:lnTo>
                  <a:pt x="2830512" y="723036"/>
                </a:lnTo>
                <a:lnTo>
                  <a:pt x="2875381" y="713549"/>
                </a:lnTo>
                <a:lnTo>
                  <a:pt x="2917825" y="698246"/>
                </a:lnTo>
                <a:lnTo>
                  <a:pt x="2957449" y="677532"/>
                </a:lnTo>
                <a:lnTo>
                  <a:pt x="2993860" y="651802"/>
                </a:lnTo>
                <a:lnTo>
                  <a:pt x="3026689" y="621474"/>
                </a:lnTo>
                <a:lnTo>
                  <a:pt x="3055518" y="586955"/>
                </a:lnTo>
                <a:lnTo>
                  <a:pt x="3079978" y="548665"/>
                </a:lnTo>
                <a:lnTo>
                  <a:pt x="3099676" y="506984"/>
                </a:lnTo>
                <a:lnTo>
                  <a:pt x="3114230" y="462330"/>
                </a:lnTo>
                <a:lnTo>
                  <a:pt x="3123247" y="415124"/>
                </a:lnTo>
                <a:lnTo>
                  <a:pt x="3126270" y="366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0261" y="4455671"/>
            <a:ext cx="42376" cy="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9710" y="4456569"/>
            <a:ext cx="37704" cy="6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14627" y="4455908"/>
            <a:ext cx="44960" cy="7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4432" y="4455507"/>
            <a:ext cx="46799" cy="7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72390" y="4456785"/>
            <a:ext cx="33115" cy="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30263" y="4456110"/>
            <a:ext cx="50186" cy="7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09135" y="4456569"/>
            <a:ext cx="37775" cy="6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44131" y="4455671"/>
            <a:ext cx="42331" cy="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12152" y="4456785"/>
            <a:ext cx="33115" cy="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70054" y="4456881"/>
            <a:ext cx="44713" cy="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37190" y="4456034"/>
            <a:ext cx="48451" cy="7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63663" y="4455270"/>
            <a:ext cx="46698" cy="7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41552" y="4456792"/>
            <a:ext cx="36850" cy="7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56069" y="4455507"/>
            <a:ext cx="46609" cy="7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138013" y="4456557"/>
            <a:ext cx="36850" cy="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197700" y="4456137"/>
            <a:ext cx="70105" cy="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340434" y="4456079"/>
            <a:ext cx="48493" cy="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412228" y="4455270"/>
            <a:ext cx="46697" cy="7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564308" y="4456168"/>
            <a:ext cx="42960" cy="70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33"/>
          <p:cNvGrpSpPr/>
          <p:nvPr/>
        </p:nvGrpSpPr>
        <p:grpSpPr>
          <a:xfrm>
            <a:off x="6795986" y="4455591"/>
            <a:ext cx="175047" cy="71949"/>
            <a:chOff x="13591971" y="8911181"/>
            <a:chExt cx="350095" cy="143899"/>
          </a:xfrm>
        </p:grpSpPr>
        <p:pic>
          <p:nvPicPr>
            <p:cNvPr id="251" name="Google Shape;251;p3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3591971" y="8913762"/>
              <a:ext cx="89158" cy="140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3852641" y="8913762"/>
              <a:ext cx="89425" cy="140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3718907" y="8911181"/>
              <a:ext cx="101420" cy="1438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3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474129" y="4456536"/>
            <a:ext cx="43852" cy="7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489360" y="4456257"/>
            <a:ext cx="43922" cy="7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3"/>
          <p:cNvGrpSpPr/>
          <p:nvPr/>
        </p:nvGrpSpPr>
        <p:grpSpPr>
          <a:xfrm>
            <a:off x="6229013" y="3753891"/>
            <a:ext cx="416559" cy="833438"/>
            <a:chOff x="12458027" y="7507782"/>
            <a:chExt cx="833119" cy="1666875"/>
          </a:xfrm>
        </p:grpSpPr>
        <p:pic>
          <p:nvPicPr>
            <p:cNvPr id="257" name="Google Shape;257;p33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2735638" y="7747640"/>
              <a:ext cx="245519" cy="219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33"/>
            <p:cNvSpPr/>
            <p:nvPr/>
          </p:nvSpPr>
          <p:spPr>
            <a:xfrm>
              <a:off x="12525676" y="7967638"/>
              <a:ext cx="264795" cy="340995"/>
            </a:xfrm>
            <a:custGeom>
              <a:rect b="b" l="l" r="r" t="t"/>
              <a:pathLst>
                <a:path extrusionOk="0" h="340995" w="264795">
                  <a:moveTo>
                    <a:pt x="43043" y="340556"/>
                  </a:moveTo>
                  <a:lnTo>
                    <a:pt x="43043" y="208504"/>
                  </a:lnTo>
                  <a:lnTo>
                    <a:pt x="0" y="208504"/>
                  </a:lnTo>
                  <a:lnTo>
                    <a:pt x="135280" y="0"/>
                  </a:lnTo>
                  <a:lnTo>
                    <a:pt x="264412" y="27800"/>
                  </a:lnTo>
                  <a:lnTo>
                    <a:pt x="264412" y="166803"/>
                  </a:lnTo>
                  <a:lnTo>
                    <a:pt x="43043" y="340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pic>
          <p:nvPicPr>
            <p:cNvPr id="259" name="Google Shape;259;p33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2900553" y="8002389"/>
              <a:ext cx="98962" cy="194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33"/>
            <p:cNvSpPr/>
            <p:nvPr/>
          </p:nvSpPr>
          <p:spPr>
            <a:xfrm>
              <a:off x="12458027" y="7507782"/>
              <a:ext cx="833119" cy="1666875"/>
            </a:xfrm>
            <a:custGeom>
              <a:rect b="b" l="l" r="r" t="t"/>
              <a:pathLst>
                <a:path extrusionOk="0" h="1666875" w="833119">
                  <a:moveTo>
                    <a:pt x="405485" y="245656"/>
                  </a:moveTo>
                  <a:lnTo>
                    <a:pt x="404939" y="219621"/>
                  </a:lnTo>
                  <a:lnTo>
                    <a:pt x="400177" y="205016"/>
                  </a:lnTo>
                  <a:lnTo>
                    <a:pt x="394728" y="198602"/>
                  </a:lnTo>
                  <a:lnTo>
                    <a:pt x="394258" y="198348"/>
                  </a:lnTo>
                  <a:lnTo>
                    <a:pt x="394398" y="182232"/>
                  </a:lnTo>
                  <a:lnTo>
                    <a:pt x="401053" y="171284"/>
                  </a:lnTo>
                  <a:lnTo>
                    <a:pt x="401027" y="169291"/>
                  </a:lnTo>
                  <a:lnTo>
                    <a:pt x="401256" y="167246"/>
                  </a:lnTo>
                  <a:lnTo>
                    <a:pt x="394652" y="155524"/>
                  </a:lnTo>
                  <a:lnTo>
                    <a:pt x="396125" y="0"/>
                  </a:lnTo>
                  <a:lnTo>
                    <a:pt x="377685" y="60223"/>
                  </a:lnTo>
                  <a:lnTo>
                    <a:pt x="377685" y="156260"/>
                  </a:lnTo>
                  <a:lnTo>
                    <a:pt x="377291" y="156540"/>
                  </a:lnTo>
                  <a:lnTo>
                    <a:pt x="374561" y="159600"/>
                  </a:lnTo>
                  <a:lnTo>
                    <a:pt x="373557" y="161340"/>
                  </a:lnTo>
                  <a:lnTo>
                    <a:pt x="372313" y="165252"/>
                  </a:lnTo>
                  <a:lnTo>
                    <a:pt x="372110" y="167246"/>
                  </a:lnTo>
                  <a:lnTo>
                    <a:pt x="372338" y="169291"/>
                  </a:lnTo>
                  <a:lnTo>
                    <a:pt x="372211" y="171323"/>
                  </a:lnTo>
                  <a:lnTo>
                    <a:pt x="377685" y="182029"/>
                  </a:lnTo>
                  <a:lnTo>
                    <a:pt x="377685" y="201904"/>
                  </a:lnTo>
                  <a:lnTo>
                    <a:pt x="373532" y="204558"/>
                  </a:lnTo>
                  <a:lnTo>
                    <a:pt x="369303" y="221056"/>
                  </a:lnTo>
                  <a:lnTo>
                    <a:pt x="369163" y="237591"/>
                  </a:lnTo>
                  <a:lnTo>
                    <a:pt x="369836" y="245122"/>
                  </a:lnTo>
                  <a:lnTo>
                    <a:pt x="375208" y="248716"/>
                  </a:lnTo>
                  <a:lnTo>
                    <a:pt x="381127" y="250558"/>
                  </a:lnTo>
                  <a:lnTo>
                    <a:pt x="394042" y="250748"/>
                  </a:lnTo>
                  <a:lnTo>
                    <a:pt x="400011" y="249085"/>
                  </a:lnTo>
                  <a:lnTo>
                    <a:pt x="405485" y="245656"/>
                  </a:lnTo>
                  <a:close/>
                </a:path>
                <a:path extrusionOk="0" h="1666875" w="833119">
                  <a:moveTo>
                    <a:pt x="627748" y="1010081"/>
                  </a:moveTo>
                  <a:lnTo>
                    <a:pt x="584962" y="972134"/>
                  </a:lnTo>
                  <a:lnTo>
                    <a:pt x="546785" y="961301"/>
                  </a:lnTo>
                  <a:lnTo>
                    <a:pt x="519366" y="964425"/>
                  </a:lnTo>
                  <a:lnTo>
                    <a:pt x="508863" y="968375"/>
                  </a:lnTo>
                  <a:lnTo>
                    <a:pt x="577608" y="1026058"/>
                  </a:lnTo>
                  <a:lnTo>
                    <a:pt x="612165" y="1172743"/>
                  </a:lnTo>
                  <a:lnTo>
                    <a:pt x="624268" y="1323238"/>
                  </a:lnTo>
                  <a:lnTo>
                    <a:pt x="625703" y="1392339"/>
                  </a:lnTo>
                  <a:lnTo>
                    <a:pt x="627748" y="1010081"/>
                  </a:lnTo>
                  <a:close/>
                </a:path>
                <a:path extrusionOk="0" h="1666875" w="833119">
                  <a:moveTo>
                    <a:pt x="679081" y="597535"/>
                  </a:moveTo>
                  <a:lnTo>
                    <a:pt x="535952" y="463689"/>
                  </a:lnTo>
                  <a:lnTo>
                    <a:pt x="405218" y="484720"/>
                  </a:lnTo>
                  <a:lnTo>
                    <a:pt x="406196" y="490334"/>
                  </a:lnTo>
                  <a:lnTo>
                    <a:pt x="533641" y="469836"/>
                  </a:lnTo>
                  <a:lnTo>
                    <a:pt x="679081" y="641273"/>
                  </a:lnTo>
                  <a:lnTo>
                    <a:pt x="679081" y="597535"/>
                  </a:lnTo>
                  <a:close/>
                </a:path>
                <a:path extrusionOk="0" h="1666875" w="833119">
                  <a:moveTo>
                    <a:pt x="824522" y="1540611"/>
                  </a:moveTo>
                  <a:lnTo>
                    <a:pt x="402285" y="1401610"/>
                  </a:lnTo>
                  <a:lnTo>
                    <a:pt x="372694" y="1401610"/>
                  </a:lnTo>
                  <a:lnTo>
                    <a:pt x="8737" y="1600847"/>
                  </a:lnTo>
                  <a:lnTo>
                    <a:pt x="43586" y="1633283"/>
                  </a:lnTo>
                  <a:lnTo>
                    <a:pt x="70231" y="1666875"/>
                  </a:lnTo>
                  <a:lnTo>
                    <a:pt x="369481" y="1535976"/>
                  </a:lnTo>
                  <a:lnTo>
                    <a:pt x="404329" y="1524393"/>
                  </a:lnTo>
                  <a:lnTo>
                    <a:pt x="404329" y="1422450"/>
                  </a:lnTo>
                  <a:lnTo>
                    <a:pt x="814273" y="1573047"/>
                  </a:lnTo>
                  <a:lnTo>
                    <a:pt x="824522" y="1540611"/>
                  </a:lnTo>
                  <a:close/>
                </a:path>
                <a:path extrusionOk="0" h="1666875" w="833119">
                  <a:moveTo>
                    <a:pt x="832726" y="835164"/>
                  </a:moveTo>
                  <a:lnTo>
                    <a:pt x="381787" y="646353"/>
                  </a:lnTo>
                  <a:lnTo>
                    <a:pt x="359232" y="646353"/>
                  </a:lnTo>
                  <a:lnTo>
                    <a:pt x="0" y="909307"/>
                  </a:lnTo>
                  <a:lnTo>
                    <a:pt x="12306" y="955636"/>
                  </a:lnTo>
                  <a:lnTo>
                    <a:pt x="73253" y="978801"/>
                  </a:lnTo>
                  <a:lnTo>
                    <a:pt x="73253" y="1535976"/>
                  </a:lnTo>
                  <a:lnTo>
                    <a:pt x="392036" y="1346009"/>
                  </a:lnTo>
                  <a:lnTo>
                    <a:pt x="392036" y="787501"/>
                  </a:lnTo>
                  <a:lnTo>
                    <a:pt x="765073" y="957961"/>
                  </a:lnTo>
                  <a:lnTo>
                    <a:pt x="808837" y="885875"/>
                  </a:lnTo>
                  <a:lnTo>
                    <a:pt x="383565" y="702487"/>
                  </a:lnTo>
                  <a:lnTo>
                    <a:pt x="383565" y="676478"/>
                  </a:lnTo>
                  <a:lnTo>
                    <a:pt x="828624" y="865289"/>
                  </a:lnTo>
                  <a:lnTo>
                    <a:pt x="832726" y="835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2042475" y="1206525"/>
            <a:ext cx="6624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90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33"/>
                </a:solidFill>
              </a:rPr>
              <a:t>What We’ll Cover Today</a:t>
            </a:r>
            <a:endParaRPr>
              <a:solidFill>
                <a:srgbClr val="FFCC33"/>
              </a:solidFill>
            </a:endParaRPr>
          </a:p>
          <a:p>
            <a:pPr indent="0" lvl="0" marL="939800" marR="203200" rtl="0" algn="l">
              <a:lnSpc>
                <a:spcPct val="123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2300"/>
              <a:t>FAFSA Overview</a:t>
            </a:r>
            <a:endParaRPr b="0" sz="2300"/>
          </a:p>
          <a:p>
            <a:pPr indent="0" lvl="0" marL="939800" marR="203200" rtl="0" algn="l">
              <a:lnSpc>
                <a:spcPct val="123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2300"/>
              <a:t>New York State Aid &amp; Scholarships</a:t>
            </a:r>
            <a:endParaRPr b="0" sz="2300"/>
          </a:p>
          <a:p>
            <a:pPr indent="0" lvl="0" marL="939800" marR="203200" rtl="0" algn="l">
              <a:lnSpc>
                <a:spcPct val="123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2300"/>
              <a:t>Other important information! 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2182356" y="1465263"/>
            <a:ext cx="4660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25">
            <a:spAutoFit/>
          </a:bodyPr>
          <a:lstStyle/>
          <a:p>
            <a:pPr indent="0" lvl="0" marL="0" marR="0" rtl="0" algn="ctr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098900" y="1040025"/>
            <a:ext cx="65916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To determine Federal Aid eligibility, you must complete a FAFSA and obtain your SAI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  (</a:t>
            </a:r>
            <a:r>
              <a:rPr lang="en" sz="2200">
                <a:solidFill>
                  <a:srgbClr val="FFCC33"/>
                </a:solidFill>
              </a:rPr>
              <a:t>F</a:t>
            </a:r>
            <a:r>
              <a:rPr lang="en" sz="2200">
                <a:solidFill>
                  <a:srgbClr val="FFFFFF"/>
                </a:solidFill>
              </a:rPr>
              <a:t>ree </a:t>
            </a:r>
            <a:r>
              <a:rPr lang="en" sz="2200">
                <a:solidFill>
                  <a:srgbClr val="FFCC33"/>
                </a:solidFill>
              </a:rPr>
              <a:t>A</a:t>
            </a:r>
            <a:r>
              <a:rPr lang="en" sz="2200">
                <a:solidFill>
                  <a:srgbClr val="FFFFFF"/>
                </a:solidFill>
              </a:rPr>
              <a:t>pplication for </a:t>
            </a:r>
            <a:r>
              <a:rPr lang="en" sz="2200">
                <a:solidFill>
                  <a:srgbClr val="FFCC33"/>
                </a:solidFill>
              </a:rPr>
              <a:t>F</a:t>
            </a:r>
            <a:r>
              <a:rPr lang="en" sz="2200">
                <a:solidFill>
                  <a:srgbClr val="FFFFFF"/>
                </a:solidFill>
              </a:rPr>
              <a:t>ederal </a:t>
            </a:r>
            <a:r>
              <a:rPr lang="en" sz="2200">
                <a:solidFill>
                  <a:srgbClr val="FFCC33"/>
                </a:solidFill>
              </a:rPr>
              <a:t>S</a:t>
            </a:r>
            <a:r>
              <a:rPr lang="en" sz="2200">
                <a:solidFill>
                  <a:srgbClr val="FFFFFF"/>
                </a:solidFill>
              </a:rPr>
              <a:t>tudent </a:t>
            </a:r>
            <a:r>
              <a:rPr lang="en" sz="2200">
                <a:solidFill>
                  <a:srgbClr val="FFCC33"/>
                </a:solidFill>
              </a:rPr>
              <a:t>A</a:t>
            </a:r>
            <a:r>
              <a:rPr lang="en" sz="2200">
                <a:solidFill>
                  <a:srgbClr val="FFFFFF"/>
                </a:solidFill>
              </a:rPr>
              <a:t>id)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The student and at least one parent need an </a:t>
            </a:r>
            <a:r>
              <a:rPr lang="en" sz="2200">
                <a:solidFill>
                  <a:srgbClr val="FFCC33"/>
                </a:solidFill>
              </a:rPr>
              <a:t>FSA ID and Password</a:t>
            </a:r>
            <a:r>
              <a:rPr lang="en" sz="2200">
                <a:solidFill>
                  <a:srgbClr val="FFFFFF"/>
                </a:solidFill>
              </a:rPr>
              <a:t> to electronically sign the FAFSA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Set up your credentials now and file at </a:t>
            </a:r>
            <a:r>
              <a:rPr lang="en" sz="2200">
                <a:solidFill>
                  <a:srgbClr val="FFCC33"/>
                </a:solidFill>
              </a:rPr>
              <a:t>studentaid.gov</a:t>
            </a:r>
            <a:endParaRPr sz="2200">
              <a:solidFill>
                <a:srgbClr val="FFCC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3" name="Google Shape;143;p21"/>
          <p:cNvSpPr txBox="1"/>
          <p:nvPr/>
        </p:nvSpPr>
        <p:spPr>
          <a:xfrm>
            <a:off x="417425" y="311300"/>
            <a:ext cx="769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C33"/>
                </a:solidFill>
              </a:rPr>
              <a:t>2026-2027 FAFSA</a:t>
            </a:r>
            <a:endParaRPr sz="3000">
              <a:solidFill>
                <a:srgbClr val="FFCC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3590912" y="1954947"/>
            <a:ext cx="2298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24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45725" y="367900"/>
            <a:ext cx="71103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The FAFSA is available as of October 1st 2025.</a:t>
            </a:r>
            <a:endParaRPr sz="2200">
              <a:solidFill>
                <a:srgbClr val="FFCC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99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You will use </a:t>
            </a:r>
            <a:r>
              <a:rPr lang="en" sz="2200">
                <a:solidFill>
                  <a:srgbClr val="FFCC33"/>
                </a:solidFill>
              </a:rPr>
              <a:t>‘24</a:t>
            </a:r>
            <a:r>
              <a:rPr lang="en" sz="2200">
                <a:solidFill>
                  <a:schemeClr val="lt1"/>
                </a:solidFill>
              </a:rPr>
              <a:t> tax information to complete the form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The NYS TAP Application is also available as of October 1st 2025.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You will use </a:t>
            </a:r>
            <a:r>
              <a:rPr lang="en" sz="2200">
                <a:solidFill>
                  <a:srgbClr val="FFCC33"/>
                </a:solidFill>
              </a:rPr>
              <a:t>‘24</a:t>
            </a:r>
            <a:r>
              <a:rPr lang="en" sz="2200">
                <a:solidFill>
                  <a:schemeClr val="lt1"/>
                </a:solidFill>
              </a:rPr>
              <a:t> NYS tax information to complete the form.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CC33"/>
                </a:solidFill>
              </a:rPr>
              <a:t>File as early as possible!</a:t>
            </a:r>
            <a:endParaRPr sz="3000" u="sng">
              <a:solidFill>
                <a:srgbClr val="FFCC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2182356" y="1465263"/>
            <a:ext cx="4660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25">
            <a:spAutoFit/>
          </a:bodyPr>
          <a:lstStyle/>
          <a:p>
            <a:pPr indent="0" lvl="0" marL="0" marR="0" rtl="0" algn="ctr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098900" y="1040025"/>
            <a:ext cx="65916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" sz="2500">
                <a:solidFill>
                  <a:srgbClr val="FFFFFF"/>
                </a:solidFill>
              </a:rPr>
              <a:t>Annual award up to $5665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" sz="2500">
                <a:solidFill>
                  <a:srgbClr val="FFFFFF"/>
                </a:solidFill>
              </a:rPr>
              <a:t>NYS income must be less than $125,000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" sz="2500">
                <a:solidFill>
                  <a:srgbClr val="FFFFFF"/>
                </a:solidFill>
              </a:rPr>
              <a:t>Complete the application at hesc.ny.gov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" sz="2500">
                <a:solidFill>
                  <a:srgbClr val="FFFFFF"/>
                </a:solidFill>
              </a:rPr>
              <a:t>Will use 2024 IT-201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" sz="2500">
                <a:solidFill>
                  <a:srgbClr val="FFFFFF"/>
                </a:solidFill>
              </a:rPr>
              <a:t>Need parent drivers license/state ID for signatures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56" name="Google Shape;156;p23"/>
          <p:cNvSpPr txBox="1"/>
          <p:nvPr/>
        </p:nvSpPr>
        <p:spPr>
          <a:xfrm>
            <a:off x="1171825" y="311300"/>
            <a:ext cx="69360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254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CC33"/>
                </a:solidFill>
              </a:rPr>
              <a:t>NYS TAP - Tuition Assistance Program</a:t>
            </a:r>
            <a:endParaRPr sz="3000">
              <a:solidFill>
                <a:srgbClr val="FFCC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CC3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/>
        </p:nvSpPr>
        <p:spPr>
          <a:xfrm>
            <a:off x="288025" y="736100"/>
            <a:ext cx="83781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CC33"/>
                </a:solidFill>
              </a:rPr>
              <a:t>In December 2020, Congress passed the FAFSA</a:t>
            </a:r>
            <a:endParaRPr sz="2100">
              <a:solidFill>
                <a:srgbClr val="FFCC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CC33"/>
                </a:solidFill>
              </a:rPr>
              <a:t>Simplification Act as part of the Consolidated Appropriations</a:t>
            </a:r>
            <a:endParaRPr sz="2100">
              <a:solidFill>
                <a:srgbClr val="FFCC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CC33"/>
                </a:solidFill>
              </a:rPr>
              <a:t>Act of 2021, the most significant FAFSA changes in 40 years</a:t>
            </a:r>
            <a:endParaRPr sz="2100">
              <a:solidFill>
                <a:srgbClr val="FFCC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CC3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U.S. Department of Education Federal Student Aid (FSA) announced that the 2024-25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FAFSA will not be released until December, they have not </a:t>
            </a:r>
            <a:r>
              <a:rPr lang="en" sz="1500">
                <a:solidFill>
                  <a:schemeClr val="lt1"/>
                </a:solidFill>
              </a:rPr>
              <a:t>announced</a:t>
            </a:r>
            <a:r>
              <a:rPr lang="en" sz="1500">
                <a:solidFill>
                  <a:schemeClr val="lt1"/>
                </a:solidFill>
              </a:rPr>
              <a:t> a release date for 2025-2026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Previously, the FAFSA had as many as over 100 questions to complete. The Better FAFSA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will have about 36 questions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A new tool, the Direct Data Exchange Tool, will replace the current IRS Data Retrieval Tool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The FSA ID will be required for all individuals who will enter information on the FAFSA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>
            <p:ph type="title"/>
          </p:nvPr>
        </p:nvSpPr>
        <p:spPr>
          <a:xfrm>
            <a:off x="1679269" y="484712"/>
            <a:ext cx="57288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of Circumstance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507" y="2241435"/>
            <a:ext cx="80963" cy="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507" y="2560522"/>
            <a:ext cx="80963" cy="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507" y="2879610"/>
            <a:ext cx="80963" cy="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507" y="3517785"/>
            <a:ext cx="80963" cy="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507" y="3836872"/>
            <a:ext cx="80963" cy="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507" y="4155960"/>
            <a:ext cx="80963" cy="8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956235" y="1514318"/>
            <a:ext cx="74358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certain situations, it is possible to </a:t>
            </a:r>
            <a:r>
              <a:rPr lang="en" sz="14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lang="en" sz="13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4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evaluate a student</a:t>
            </a:r>
            <a:r>
              <a:rPr lang="en" sz="13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" sz="14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s federal aid eligibility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based on your current circumstances through the </a:t>
            </a:r>
            <a:r>
              <a:rPr lang="en" sz="13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4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Professional Judgement</a:t>
            </a:r>
            <a:r>
              <a:rPr lang="en" sz="1300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65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Loss of employment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965200" marR="990600" rtl="0" algn="l">
              <a:lnSpc>
                <a:spcPct val="133866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Unusual uncovered medical</a:t>
            </a:r>
            <a:r>
              <a:rPr lang="en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dental expenses 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65200" marR="990600" rtl="0" algn="l">
              <a:lnSpc>
                <a:spcPct val="133866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Elementary or secondary school tuition for student</a:t>
            </a:r>
            <a:r>
              <a:rPr lang="en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siblings or dependents Extraordinary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65200" marR="990600" rtl="0" algn="l">
              <a:lnSpc>
                <a:spcPct val="133866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Divorce</a:t>
            </a:r>
            <a:endParaRPr sz="1900"/>
          </a:p>
          <a:p>
            <a:pPr indent="0" lvl="0" marL="965200" marR="990600" rtl="0" algn="l">
              <a:lnSpc>
                <a:spcPct val="133866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Death of dependent student</a:t>
            </a:r>
            <a:r>
              <a:rPr lang="en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parent or independent student</a:t>
            </a:r>
            <a:r>
              <a:rPr lang="en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spouse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367850" y="248850"/>
            <a:ext cx="83130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650">
            <a:spAutoFit/>
          </a:bodyPr>
          <a:lstStyle/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33"/>
                </a:solidFill>
              </a:rPr>
              <a:t>First Year Merit Scholarships</a:t>
            </a:r>
            <a:endParaRPr>
              <a:solidFill>
                <a:srgbClr val="FFCC33"/>
              </a:solidFill>
            </a:endParaRPr>
          </a:p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Awarded to students who have demonstrated outstanding academic excellence with a strong record of classroom achievement in a challenging college preparatory curriculum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114300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654375" y="1898350"/>
            <a:ext cx="7623000" cy="29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Current Available Scholarships: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Presidential			$6000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Dean					$2500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CC33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F4E9"/>
              </a:buClr>
              <a:buSzPts val="1200"/>
              <a:buAutoNum type="arabicParenR"/>
            </a:pPr>
            <a:r>
              <a:rPr lang="en" sz="1200">
                <a:solidFill>
                  <a:srgbClr val="F4F4E9"/>
                </a:solidFill>
              </a:rPr>
              <a:t>Scholarships required on campus housing, or an approved exemption </a:t>
            </a:r>
            <a:endParaRPr sz="1200">
              <a:solidFill>
                <a:srgbClr val="F4F4E9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E9"/>
              </a:buClr>
              <a:buSzPts val="1200"/>
              <a:buAutoNum type="arabicParenR"/>
            </a:pPr>
            <a:r>
              <a:rPr lang="en" sz="1200">
                <a:solidFill>
                  <a:srgbClr val="F4F4E9"/>
                </a:solidFill>
              </a:rPr>
              <a:t>Renewable if student meets 3.0 GPA requirement </a:t>
            </a:r>
            <a:endParaRPr sz="1200">
              <a:solidFill>
                <a:srgbClr val="F4F4E9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E9"/>
              </a:buClr>
              <a:buSzPts val="1200"/>
              <a:buAutoNum type="arabicParenR"/>
            </a:pPr>
            <a:r>
              <a:rPr lang="en" sz="1200">
                <a:solidFill>
                  <a:srgbClr val="F4F4E9"/>
                </a:solidFill>
              </a:rPr>
              <a:t>Scholarship offers are subject to change</a:t>
            </a:r>
            <a:endParaRPr sz="1200">
              <a:solidFill>
                <a:srgbClr val="F4F4E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367850" y="248850"/>
            <a:ext cx="83130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650">
            <a:spAutoFit/>
          </a:bodyPr>
          <a:lstStyle/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33"/>
                </a:solidFill>
              </a:rPr>
              <a:t>“Free Tuition PLUS” Scholarships</a:t>
            </a:r>
            <a:endParaRPr>
              <a:solidFill>
                <a:srgbClr val="FFCC33"/>
              </a:solidFill>
            </a:endParaRPr>
          </a:p>
          <a:p>
            <a:pPr indent="0" lvl="0" marL="12700" marR="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Students who qualify for the Excelsior Scholarship will receive reminders aimed at achievement and renewal of the Excelsior Scholarship</a:t>
            </a:r>
            <a:endParaRPr sz="1600"/>
          </a:p>
        </p:txBody>
      </p:sp>
      <p:sp>
        <p:nvSpPr>
          <p:cNvPr id="186" name="Google Shape;186;p27"/>
          <p:cNvSpPr txBox="1"/>
          <p:nvPr/>
        </p:nvSpPr>
        <p:spPr>
          <a:xfrm>
            <a:off x="712850" y="1806375"/>
            <a:ext cx="76230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Presidential			$6450*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CC33"/>
                </a:solidFill>
              </a:rPr>
              <a:t>Dean					$2000</a:t>
            </a:r>
            <a:endParaRPr sz="3100">
              <a:solidFill>
                <a:srgbClr val="FFCC33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4F4E9"/>
                </a:solidFill>
              </a:rPr>
              <a:t>*Presidential Scholarship is based on the value of a GREEN Unlimited Meal Plan</a:t>
            </a:r>
            <a:endParaRPr sz="1600">
              <a:solidFill>
                <a:srgbClr val="F4F4E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4F4E9"/>
                </a:solidFill>
              </a:rPr>
              <a:t>Scholarships required on campus housing, or an approved exemption </a:t>
            </a:r>
            <a:endParaRPr sz="1600">
              <a:solidFill>
                <a:srgbClr val="F4F4E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4F4E9"/>
                </a:solidFill>
              </a:rPr>
              <a:t>Renewable if student meets 3.0 GPA requirement </a:t>
            </a:r>
            <a:endParaRPr sz="1600">
              <a:solidFill>
                <a:srgbClr val="F4F4E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